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64" r:id="rId1"/>
  </p:sldMasterIdLst>
  <p:notesMasterIdLst>
    <p:notesMasterId r:id="rId25"/>
  </p:notes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178"/>
    <p:restoredTop sz="94674"/>
  </p:normalViewPr>
  <p:slideViewPr>
    <p:cSldViewPr snapToGrid="0" snapToObjects="1">
      <p:cViewPr>
        <p:scale>
          <a:sx n="122" d="100"/>
          <a:sy n="122" d="100"/>
        </p:scale>
        <p:origin x="688"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B29B60-DCD1-1A46-B92E-9D69F7A12377}" type="datetimeFigureOut">
              <a:rPr lang="en-US" smtClean="0"/>
              <a:t>5/2/17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F6F377-5ED6-B849-8FDD-48982BD8BFDF}" type="slidenum">
              <a:rPr lang="en-US" smtClean="0"/>
              <a:t>‹#›</a:t>
            </a:fld>
            <a:endParaRPr lang="en-US"/>
          </a:p>
        </p:txBody>
      </p:sp>
    </p:spTree>
    <p:extLst>
      <p:ext uri="{BB962C8B-B14F-4D97-AF65-F5344CB8AC3E}">
        <p14:creationId xmlns:p14="http://schemas.microsoft.com/office/powerpoint/2010/main" val="751715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5/2/17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5/2/17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5/2/17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5/2/17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5586B75A-687E-405C-8A0B-8D00578BA2C3}" type="datetimeFigureOut">
              <a:rPr lang="en-US" smtClean="0"/>
              <a:pPr/>
              <a:t>5/2/17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smtClean="0"/>
              <a:pPr/>
              <a:t>5/2/17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5586B75A-687E-405C-8A0B-8D00578BA2C3}" type="datetimeFigureOut">
              <a:rPr lang="en-US" smtClean="0"/>
              <a:pPr/>
              <a:t>5/2/17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5/2/17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5/2/17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Date Placeholder 8"/>
          <p:cNvSpPr>
            <a:spLocks noGrp="1"/>
          </p:cNvSpPr>
          <p:nvPr>
            <p:ph type="dt" sz="half" idx="10"/>
          </p:nvPr>
        </p:nvSpPr>
        <p:spPr/>
        <p:txBody>
          <a:bodyPr/>
          <a:lstStyle/>
          <a:p>
            <a:fld id="{5586B75A-687E-405C-8A0B-8D00578BA2C3}" type="datetimeFigureOut">
              <a:rPr lang="en-US" smtClean="0"/>
              <a:pPr/>
              <a:t>5/2/17</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5586B75A-687E-405C-8A0B-8D00578BA2C3}" type="datetimeFigureOut">
              <a:rPr lang="en-US" smtClean="0"/>
              <a:pPr/>
              <a:t>5/2/17</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5586B75A-687E-405C-8A0B-8D00578BA2C3}" type="datetimeFigureOut">
              <a:rPr lang="en-US" smtClean="0"/>
              <a:pPr/>
              <a:t>5/2/17</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08898045"/>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F</a:t>
            </a:r>
            <a:r>
              <a:rPr lang="en-US" cap="none" dirty="0" smtClean="0"/>
              <a:t>atima</a:t>
            </a:r>
            <a:r>
              <a:rPr lang="en-US" dirty="0" smtClean="0"/>
              <a:t> A</a:t>
            </a:r>
            <a:r>
              <a:rPr lang="en-US" cap="none" dirty="0" smtClean="0"/>
              <a:t>del</a:t>
            </a:r>
            <a:r>
              <a:rPr lang="en-US" dirty="0" smtClean="0"/>
              <a:t> </a:t>
            </a:r>
            <a:r>
              <a:rPr lang="en-US" cap="none" dirty="0" err="1" smtClean="0"/>
              <a:t>Aljunaibi</a:t>
            </a:r>
            <a:r>
              <a:rPr lang="en-US" dirty="0"/>
              <a:t/>
            </a:r>
            <a:br>
              <a:rPr lang="en-US" dirty="0"/>
            </a:br>
            <a:r>
              <a:rPr lang="en-US" dirty="0"/>
              <a:t>H00247138</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20713183"/>
              </p:ext>
            </p:extLst>
          </p:nvPr>
        </p:nvGraphicFramePr>
        <p:xfrm>
          <a:off x="2231136" y="2900855"/>
          <a:ext cx="8040414" cy="2995447"/>
        </p:xfrm>
        <a:graphic>
          <a:graphicData uri="http://schemas.openxmlformats.org/drawingml/2006/table">
            <a:tbl>
              <a:tblPr firstRow="1" firstCol="1" lastRow="1" lastCol="1" bandRow="1" bandCol="1">
                <a:tableStyleId>{8799B23B-EC83-4686-B30A-512413B5E67A}</a:tableStyleId>
              </a:tblPr>
              <a:tblGrid>
                <a:gridCol w="2461351"/>
                <a:gridCol w="5579063"/>
              </a:tblGrid>
              <a:tr h="478091">
                <a:tc gridSpan="2">
                  <a:txBody>
                    <a:bodyPr/>
                    <a:lstStyle/>
                    <a:p>
                      <a:pPr marL="0" marR="0" algn="ctr">
                        <a:lnSpc>
                          <a:spcPct val="115000"/>
                        </a:lnSpc>
                        <a:spcBef>
                          <a:spcPts val="600"/>
                        </a:spcBef>
                        <a:spcAft>
                          <a:spcPts val="300"/>
                        </a:spcAft>
                      </a:pPr>
                      <a:r>
                        <a:rPr lang="en-US" sz="1800" spc="50" dirty="0">
                          <a:effectLst/>
                        </a:rPr>
                        <a:t>Assessment Details</a:t>
                      </a:r>
                      <a:endParaRPr lang="en-US" sz="1800" spc="50" dirty="0">
                        <a:effectLst/>
                        <a:latin typeface="Tahoma" charset="0"/>
                        <a:ea typeface="Times New Roman" charset="0"/>
                        <a:cs typeface="Times New Roman" charset="0"/>
                      </a:endParaRPr>
                    </a:p>
                  </a:txBody>
                  <a:tcPr marL="68580" marR="68580" marT="0" marB="0"/>
                </a:tc>
                <a:tc hMerge="1">
                  <a:txBody>
                    <a:bodyPr/>
                    <a:lstStyle/>
                    <a:p>
                      <a:endParaRPr lang="en-US"/>
                    </a:p>
                  </a:txBody>
                  <a:tcPr/>
                </a:tc>
              </a:tr>
              <a:tr h="768239">
                <a:tc>
                  <a:txBody>
                    <a:bodyPr/>
                    <a:lstStyle/>
                    <a:p>
                      <a:pPr marL="0" marR="0" algn="r">
                        <a:spcBef>
                          <a:spcPts val="600"/>
                        </a:spcBef>
                        <a:spcAft>
                          <a:spcPts val="300"/>
                        </a:spcAft>
                      </a:pPr>
                      <a:r>
                        <a:rPr lang="en-US" sz="1800" spc="50" dirty="0">
                          <a:effectLst/>
                        </a:rPr>
                        <a:t>Course Code:</a:t>
                      </a:r>
                      <a:endParaRPr lang="en-US" sz="1800" spc="50" dirty="0">
                        <a:effectLst/>
                        <a:latin typeface="Tahoma" charset="0"/>
                        <a:ea typeface="Times New Roman" charset="0"/>
                        <a:cs typeface="Times New Roman" charset="0"/>
                      </a:endParaRPr>
                    </a:p>
                  </a:txBody>
                  <a:tcPr marL="68580" marR="68580" marT="0" marB="0"/>
                </a:tc>
                <a:tc>
                  <a:txBody>
                    <a:bodyPr/>
                    <a:lstStyle/>
                    <a:p>
                      <a:pPr marL="0" marR="0" algn="l">
                        <a:spcBef>
                          <a:spcPts val="600"/>
                        </a:spcBef>
                        <a:spcAft>
                          <a:spcPts val="300"/>
                        </a:spcAft>
                      </a:pPr>
                      <a:r>
                        <a:rPr lang="en-US" sz="1800" spc="50" dirty="0">
                          <a:effectLst/>
                        </a:rPr>
                        <a:t>ECE 3503</a:t>
                      </a:r>
                      <a:endParaRPr lang="en-US" sz="1800" spc="50" dirty="0">
                        <a:effectLst/>
                        <a:latin typeface="Tahoma" charset="0"/>
                        <a:ea typeface="Times New Roman" charset="0"/>
                        <a:cs typeface="Times New Roman" charset="0"/>
                      </a:endParaRPr>
                    </a:p>
                  </a:txBody>
                  <a:tcPr marL="68580" marR="68580" marT="0" marB="0"/>
                </a:tc>
              </a:tr>
              <a:tr h="583039">
                <a:tc>
                  <a:txBody>
                    <a:bodyPr/>
                    <a:lstStyle/>
                    <a:p>
                      <a:pPr marL="0" marR="0" algn="r">
                        <a:spcBef>
                          <a:spcPts val="600"/>
                        </a:spcBef>
                        <a:spcAft>
                          <a:spcPts val="300"/>
                        </a:spcAft>
                      </a:pPr>
                      <a:r>
                        <a:rPr lang="en-US" sz="1800" spc="50">
                          <a:effectLst/>
                        </a:rPr>
                        <a:t>Course Name:</a:t>
                      </a:r>
                      <a:endParaRPr lang="en-US" sz="1800" spc="50">
                        <a:effectLst/>
                        <a:latin typeface="Tahoma" charset="0"/>
                        <a:ea typeface="Times New Roman" charset="0"/>
                        <a:cs typeface="Times New Roman" charset="0"/>
                      </a:endParaRPr>
                    </a:p>
                  </a:txBody>
                  <a:tcPr marL="68580" marR="68580" marT="0" marB="0"/>
                </a:tc>
                <a:tc>
                  <a:txBody>
                    <a:bodyPr/>
                    <a:lstStyle/>
                    <a:p>
                      <a:pPr marL="0" marR="0" algn="l">
                        <a:spcBef>
                          <a:spcPts val="600"/>
                        </a:spcBef>
                        <a:spcAft>
                          <a:spcPts val="300"/>
                        </a:spcAft>
                      </a:pPr>
                      <a:r>
                        <a:rPr lang="en-US" sz="1800" spc="50">
                          <a:effectLst/>
                        </a:rPr>
                        <a:t>Planning and Assessment in Early Childhood Education</a:t>
                      </a:r>
                      <a:endParaRPr lang="en-US" sz="1800" spc="50">
                        <a:effectLst/>
                        <a:latin typeface="Tahoma" charset="0"/>
                        <a:ea typeface="Times New Roman" charset="0"/>
                        <a:cs typeface="Times New Roman" charset="0"/>
                      </a:endParaRPr>
                    </a:p>
                  </a:txBody>
                  <a:tcPr marL="68580" marR="68580" marT="0" marB="0"/>
                </a:tc>
              </a:tr>
              <a:tr h="583039">
                <a:tc>
                  <a:txBody>
                    <a:bodyPr/>
                    <a:lstStyle/>
                    <a:p>
                      <a:pPr marL="0" marR="0" algn="r">
                        <a:spcBef>
                          <a:spcPts val="600"/>
                        </a:spcBef>
                        <a:spcAft>
                          <a:spcPts val="300"/>
                        </a:spcAft>
                      </a:pPr>
                      <a:r>
                        <a:rPr lang="en-US" sz="1800" spc="50">
                          <a:effectLst/>
                        </a:rPr>
                        <a:t>Course Teacher:</a:t>
                      </a:r>
                      <a:endParaRPr lang="en-US" sz="1800" spc="50">
                        <a:effectLst/>
                        <a:latin typeface="Tahoma" charset="0"/>
                        <a:ea typeface="Times New Roman" charset="0"/>
                        <a:cs typeface="Times New Roman" charset="0"/>
                      </a:endParaRPr>
                    </a:p>
                  </a:txBody>
                  <a:tcPr marL="68580" marR="68580" marT="0" marB="0"/>
                </a:tc>
                <a:tc>
                  <a:txBody>
                    <a:bodyPr/>
                    <a:lstStyle/>
                    <a:p>
                      <a:pPr marL="0" marR="0" algn="l">
                        <a:spcBef>
                          <a:spcPts val="600"/>
                        </a:spcBef>
                        <a:spcAft>
                          <a:spcPts val="300"/>
                        </a:spcAft>
                      </a:pPr>
                      <a:r>
                        <a:rPr lang="en-US" sz="1800" spc="50">
                          <a:effectLst/>
                        </a:rPr>
                        <a:t>Sozan Saed </a:t>
                      </a:r>
                      <a:endParaRPr lang="en-US" sz="1800" spc="50">
                        <a:effectLst/>
                        <a:latin typeface="Tahoma" charset="0"/>
                        <a:ea typeface="Times New Roman" charset="0"/>
                        <a:cs typeface="Times New Roman" charset="0"/>
                      </a:endParaRPr>
                    </a:p>
                  </a:txBody>
                  <a:tcPr marL="68580" marR="68580" marT="0" marB="0"/>
                </a:tc>
              </a:tr>
              <a:tr h="583039">
                <a:tc>
                  <a:txBody>
                    <a:bodyPr/>
                    <a:lstStyle/>
                    <a:p>
                      <a:pPr marL="0" marR="0" algn="r">
                        <a:spcBef>
                          <a:spcPts val="600"/>
                        </a:spcBef>
                        <a:spcAft>
                          <a:spcPts val="300"/>
                        </a:spcAft>
                        <a:tabLst>
                          <a:tab pos="952500" algn="l"/>
                        </a:tabLst>
                      </a:pPr>
                      <a:r>
                        <a:rPr lang="en-US" sz="1800" spc="50">
                          <a:effectLst/>
                        </a:rPr>
                        <a:t>Task Title:</a:t>
                      </a:r>
                      <a:endParaRPr lang="en-US" sz="1800" spc="50">
                        <a:effectLst/>
                        <a:latin typeface="Tahoma" charset="0"/>
                        <a:ea typeface="Times New Roman" charset="0"/>
                        <a:cs typeface="Times New Roman" charset="0"/>
                      </a:endParaRPr>
                    </a:p>
                  </a:txBody>
                  <a:tcPr marL="68580" marR="68580" marT="0" marB="0"/>
                </a:tc>
                <a:tc>
                  <a:txBody>
                    <a:bodyPr/>
                    <a:lstStyle/>
                    <a:p>
                      <a:pPr marL="0" marR="0" algn="l">
                        <a:spcBef>
                          <a:spcPts val="600"/>
                        </a:spcBef>
                        <a:spcAft>
                          <a:spcPts val="300"/>
                        </a:spcAft>
                      </a:pPr>
                      <a:r>
                        <a:rPr lang="en-US" sz="1800" spc="50" dirty="0">
                          <a:effectLst/>
                        </a:rPr>
                        <a:t>Final Assessment - Project Output</a:t>
                      </a:r>
                      <a:endParaRPr lang="en-US" sz="1800" spc="50" dirty="0">
                        <a:effectLst/>
                        <a:latin typeface="Tahoma" charset="0"/>
                        <a:ea typeface="Times New Roman" charset="0"/>
                        <a:cs typeface="Times New Roman" charset="0"/>
                      </a:endParaRPr>
                    </a:p>
                  </a:txBody>
                  <a:tcPr marL="68580" marR="68580" marT="0" marB="0"/>
                </a:tc>
              </a:tr>
            </a:tbl>
          </a:graphicData>
        </a:graphic>
      </p:graphicFrame>
    </p:spTree>
    <p:extLst>
      <p:ext uri="{BB962C8B-B14F-4D97-AF65-F5344CB8AC3E}">
        <p14:creationId xmlns:p14="http://schemas.microsoft.com/office/powerpoint/2010/main" val="8130014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9908" y="334072"/>
            <a:ext cx="7729728" cy="1188720"/>
          </a:xfrm>
        </p:spPr>
        <p:txBody>
          <a:bodyPr/>
          <a:lstStyle/>
          <a:p>
            <a:r>
              <a:rPr lang="en-US" b="1" dirty="0" smtClean="0"/>
              <a:t>G</a:t>
            </a:r>
            <a:r>
              <a:rPr lang="en-US" b="1" cap="none" dirty="0" smtClean="0"/>
              <a:t>rading</a:t>
            </a:r>
            <a:r>
              <a:rPr lang="en-US" b="1" dirty="0" smtClean="0"/>
              <a:t> </a:t>
            </a:r>
            <a:endParaRPr lang="en-US" dirty="0"/>
          </a:p>
        </p:txBody>
      </p:sp>
      <p:sp>
        <p:nvSpPr>
          <p:cNvPr id="3" name="Rectangle 2"/>
          <p:cNvSpPr/>
          <p:nvPr/>
        </p:nvSpPr>
        <p:spPr>
          <a:xfrm>
            <a:off x="0" y="1746541"/>
            <a:ext cx="12276083" cy="1200329"/>
          </a:xfrm>
          <a:prstGeom prst="rect">
            <a:avLst/>
          </a:prstGeom>
        </p:spPr>
        <p:txBody>
          <a:bodyPr wrap="square">
            <a:spAutoFit/>
          </a:bodyPr>
          <a:lstStyle/>
          <a:p>
            <a:r>
              <a:rPr lang="en-US" dirty="0"/>
              <a:t>That assessment will be done through giving students motivational means including stickers, students work, other questions for getting points as a means of getting a certificate not marks</a:t>
            </a:r>
            <a:r>
              <a:rPr lang="en-US" dirty="0" smtClean="0"/>
              <a:t>. </a:t>
            </a:r>
          </a:p>
          <a:p>
            <a:r>
              <a:rPr lang="en-US" b="1" dirty="0" smtClean="0"/>
              <a:t>Some </a:t>
            </a:r>
            <a:r>
              <a:rPr lang="en-US" b="1" dirty="0"/>
              <a:t>assessment Questions </a:t>
            </a:r>
            <a:endParaRPr lang="en-US" dirty="0"/>
          </a:p>
          <a:p>
            <a:endParaRPr lang="en-US" dirty="0"/>
          </a:p>
        </p:txBody>
      </p:sp>
      <p:sp>
        <p:nvSpPr>
          <p:cNvPr id="4" name="Rectangle 3"/>
          <p:cNvSpPr/>
          <p:nvPr/>
        </p:nvSpPr>
        <p:spPr>
          <a:xfrm>
            <a:off x="0" y="2346705"/>
            <a:ext cx="12149959" cy="3416320"/>
          </a:xfrm>
          <a:prstGeom prst="rect">
            <a:avLst/>
          </a:prstGeom>
        </p:spPr>
        <p:txBody>
          <a:bodyPr wrap="square">
            <a:spAutoFit/>
          </a:bodyPr>
          <a:lstStyle/>
          <a:p>
            <a:endParaRPr lang="en-US" dirty="0"/>
          </a:p>
          <a:p>
            <a:r>
              <a:rPr lang="en-US" b="1" dirty="0"/>
              <a:t>Mastered</a:t>
            </a:r>
            <a:r>
              <a:rPr lang="en-US" dirty="0"/>
              <a:t> </a:t>
            </a:r>
          </a:p>
          <a:p>
            <a:r>
              <a:rPr lang="en-US" dirty="0"/>
              <a:t>How many sounds do you hear in the word “ Hand </a:t>
            </a:r>
            <a:r>
              <a:rPr lang="en-US" dirty="0" smtClean="0"/>
              <a:t>“</a:t>
            </a:r>
          </a:p>
          <a:p>
            <a:endParaRPr lang="en-US" dirty="0"/>
          </a:p>
          <a:p>
            <a:r>
              <a:rPr lang="en-US" b="1" dirty="0" smtClean="0"/>
              <a:t>Developing</a:t>
            </a:r>
            <a:r>
              <a:rPr lang="en-US" dirty="0" smtClean="0"/>
              <a:t> </a:t>
            </a:r>
            <a:endParaRPr lang="en-US" dirty="0"/>
          </a:p>
          <a:p>
            <a:r>
              <a:rPr lang="en-US" dirty="0"/>
              <a:t>What sound do you hear at the beginning of the word “Touch “?</a:t>
            </a:r>
          </a:p>
          <a:p>
            <a:endParaRPr lang="en-US" dirty="0"/>
          </a:p>
          <a:p>
            <a:r>
              <a:rPr lang="en-US" b="1" dirty="0"/>
              <a:t>Emerging</a:t>
            </a:r>
            <a:r>
              <a:rPr lang="en-US" dirty="0"/>
              <a:t> </a:t>
            </a:r>
          </a:p>
          <a:p>
            <a:r>
              <a:rPr lang="en-US" dirty="0"/>
              <a:t>What is the last sound did you hear” hear </a:t>
            </a:r>
            <a:r>
              <a:rPr lang="en-US" dirty="0" smtClean="0"/>
              <a:t>“?</a:t>
            </a:r>
          </a:p>
          <a:p>
            <a:endParaRPr lang="en-US" dirty="0" smtClean="0"/>
          </a:p>
          <a:p>
            <a:r>
              <a:rPr lang="en-US" dirty="0"/>
              <a:t>If the students answered the questions, they will get points from </a:t>
            </a:r>
            <a:r>
              <a:rPr lang="en-US" dirty="0" smtClean="0"/>
              <a:t>CLASSDOJO   </a:t>
            </a:r>
            <a:r>
              <a:rPr lang="en-US" dirty="0"/>
              <a:t>and if the student gets a certain number of points, the child gets a gift and that in turn motivates and encourages the other children in the class to do better work.</a:t>
            </a:r>
          </a:p>
        </p:txBody>
      </p:sp>
    </p:spTree>
    <p:extLst>
      <p:ext uri="{BB962C8B-B14F-4D97-AF65-F5344CB8AC3E}">
        <p14:creationId xmlns:p14="http://schemas.microsoft.com/office/powerpoint/2010/main" val="20599705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7356" y="323561"/>
            <a:ext cx="7729728" cy="1188720"/>
          </a:xfrm>
        </p:spPr>
        <p:txBody>
          <a:bodyPr/>
          <a:lstStyle/>
          <a:p>
            <a:r>
              <a:rPr lang="en-US" b="1" dirty="0"/>
              <a:t>T</a:t>
            </a:r>
            <a:r>
              <a:rPr lang="en-US" b="1" cap="none" dirty="0"/>
              <a:t>he</a:t>
            </a:r>
            <a:r>
              <a:rPr lang="en-US" b="1" dirty="0"/>
              <a:t> f</a:t>
            </a:r>
            <a:r>
              <a:rPr lang="en-US" b="1" cap="none" dirty="0"/>
              <a:t>irst</a:t>
            </a:r>
            <a:r>
              <a:rPr lang="en-US" b="1" dirty="0"/>
              <a:t> o</a:t>
            </a:r>
            <a:r>
              <a:rPr lang="en-US" b="1" cap="none" dirty="0"/>
              <a:t>utcome</a:t>
            </a:r>
            <a:r>
              <a:rPr lang="en-US" b="1" dirty="0"/>
              <a:t> (L</a:t>
            </a:r>
            <a:r>
              <a:rPr lang="en-US" b="1" cap="none" dirty="0"/>
              <a:t>iteracy</a:t>
            </a:r>
            <a:r>
              <a:rPr lang="en-US" b="1" dirty="0"/>
              <a:t> </a:t>
            </a:r>
            <a:r>
              <a:rPr lang="en-US" b="1" dirty="0" smtClean="0"/>
              <a:t>3)</a:t>
            </a:r>
            <a:endParaRPr lang="en-US" dirty="0"/>
          </a:p>
        </p:txBody>
      </p:sp>
      <p:sp>
        <p:nvSpPr>
          <p:cNvPr id="3" name="Rectangle 2"/>
          <p:cNvSpPr/>
          <p:nvPr/>
        </p:nvSpPr>
        <p:spPr>
          <a:xfrm>
            <a:off x="357352" y="2042425"/>
            <a:ext cx="11235557" cy="4524315"/>
          </a:xfrm>
          <a:prstGeom prst="rect">
            <a:avLst/>
          </a:prstGeom>
        </p:spPr>
        <p:txBody>
          <a:bodyPr wrap="square">
            <a:spAutoFit/>
          </a:bodyPr>
          <a:lstStyle/>
          <a:p>
            <a:pPr algn="ctr"/>
            <a:r>
              <a:rPr lang="en-US" b="1" dirty="0"/>
              <a:t>First: summative assessment </a:t>
            </a:r>
            <a:endParaRPr lang="en-US" dirty="0"/>
          </a:p>
          <a:p>
            <a:endParaRPr lang="en-US" dirty="0"/>
          </a:p>
          <a:p>
            <a:r>
              <a:rPr lang="en-US" dirty="0"/>
              <a:t>1.	Type of assessment: Summative Assessment </a:t>
            </a:r>
          </a:p>
          <a:p>
            <a:r>
              <a:rPr lang="en-US" dirty="0"/>
              <a:t>2.	Thematic Unit </a:t>
            </a:r>
            <a:r>
              <a:rPr lang="en-US" dirty="0" smtClean="0"/>
              <a:t>:   </a:t>
            </a:r>
            <a:r>
              <a:rPr lang="en-US" dirty="0"/>
              <a:t>Sea Animals  </a:t>
            </a:r>
          </a:p>
          <a:p>
            <a:r>
              <a:rPr lang="en-US" dirty="0"/>
              <a:t>3.	Subject </a:t>
            </a:r>
            <a:r>
              <a:rPr lang="en-US" dirty="0" smtClean="0"/>
              <a:t>Area: Literacy </a:t>
            </a:r>
            <a:endParaRPr lang="en-US" dirty="0"/>
          </a:p>
          <a:p>
            <a:pPr marL="342900" indent="-342900">
              <a:buAutoNum type="arabicPeriod" startAt="4"/>
            </a:pPr>
            <a:r>
              <a:rPr lang="en-US" dirty="0" smtClean="0"/>
              <a:t>ADEC:  </a:t>
            </a:r>
            <a:r>
              <a:rPr lang="en-US" dirty="0"/>
              <a:t>KLTC9 : Listen ,respond to simple verbal questions , ask questions related to a </a:t>
            </a:r>
            <a:r>
              <a:rPr lang="en-US" dirty="0" smtClean="0"/>
              <a:t>topic</a:t>
            </a:r>
          </a:p>
          <a:p>
            <a:pPr marL="342900" indent="-342900">
              <a:buAutoNum type="arabicPeriod" startAt="4"/>
            </a:pPr>
            <a:endParaRPr lang="en-US" dirty="0" smtClean="0"/>
          </a:p>
          <a:p>
            <a:r>
              <a:rPr lang="en-US" dirty="0"/>
              <a:t>The teacher will assess students through asking them some questions using a number of different  levels of questions  to meet the various levels in the class as not all the children at the same level  as follow:  </a:t>
            </a:r>
          </a:p>
          <a:p>
            <a:endParaRPr lang="en-US" dirty="0"/>
          </a:p>
          <a:p>
            <a:r>
              <a:rPr lang="en-US" dirty="0"/>
              <a:t>M: </a:t>
            </a:r>
            <a:r>
              <a:rPr lang="en-US" b="1" dirty="0"/>
              <a:t>Mastered</a:t>
            </a:r>
            <a:r>
              <a:rPr lang="en-US" dirty="0"/>
              <a:t> </a:t>
            </a:r>
          </a:p>
          <a:p>
            <a:r>
              <a:rPr lang="en-US" dirty="0"/>
              <a:t>D: </a:t>
            </a:r>
            <a:r>
              <a:rPr lang="en-US" b="1" dirty="0"/>
              <a:t>Developing</a:t>
            </a:r>
            <a:r>
              <a:rPr lang="en-US" dirty="0"/>
              <a:t> </a:t>
            </a:r>
          </a:p>
          <a:p>
            <a:r>
              <a:rPr lang="en-US" dirty="0"/>
              <a:t>E: </a:t>
            </a:r>
            <a:r>
              <a:rPr lang="en-US" b="1" dirty="0"/>
              <a:t>Emerging</a:t>
            </a:r>
            <a:r>
              <a:rPr lang="en-US" dirty="0"/>
              <a:t> </a:t>
            </a:r>
          </a:p>
          <a:p>
            <a:endParaRPr lang="en-US" dirty="0"/>
          </a:p>
          <a:p>
            <a:r>
              <a:rPr lang="en-US" dirty="0"/>
              <a:t>That all was done through identifying the grading and some questions </a:t>
            </a:r>
          </a:p>
          <a:p>
            <a:endParaRPr lang="en-US" dirty="0"/>
          </a:p>
        </p:txBody>
      </p:sp>
    </p:spTree>
    <p:extLst>
      <p:ext uri="{BB962C8B-B14F-4D97-AF65-F5344CB8AC3E}">
        <p14:creationId xmlns:p14="http://schemas.microsoft.com/office/powerpoint/2010/main" val="16706184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9398" y="176417"/>
            <a:ext cx="7729728" cy="1188720"/>
          </a:xfrm>
        </p:spPr>
        <p:txBody>
          <a:bodyPr/>
          <a:lstStyle/>
          <a:p>
            <a:r>
              <a:rPr lang="en-US" b="1" dirty="0" smtClean="0"/>
              <a:t>G</a:t>
            </a:r>
            <a:r>
              <a:rPr lang="en-US" b="1" cap="none" dirty="0" smtClean="0"/>
              <a:t>rading</a:t>
            </a:r>
            <a:r>
              <a:rPr lang="en-US" b="1" dirty="0" smtClean="0"/>
              <a:t> </a:t>
            </a:r>
            <a:endParaRPr lang="en-US" dirty="0"/>
          </a:p>
        </p:txBody>
      </p:sp>
      <p:sp>
        <p:nvSpPr>
          <p:cNvPr id="3" name="Rectangle 2"/>
          <p:cNvSpPr/>
          <p:nvPr/>
        </p:nvSpPr>
        <p:spPr>
          <a:xfrm>
            <a:off x="42041" y="1599395"/>
            <a:ext cx="12276083" cy="1477328"/>
          </a:xfrm>
          <a:prstGeom prst="rect">
            <a:avLst/>
          </a:prstGeom>
        </p:spPr>
        <p:txBody>
          <a:bodyPr wrap="square">
            <a:spAutoFit/>
          </a:bodyPr>
          <a:lstStyle/>
          <a:p>
            <a:r>
              <a:rPr lang="en-US" dirty="0"/>
              <a:t>The teacher  will use this  assessment from scale to choose her instructions on the needs of the children in her </a:t>
            </a:r>
            <a:r>
              <a:rPr lang="en-US" dirty="0" err="1"/>
              <a:t>class.Even</a:t>
            </a:r>
            <a:r>
              <a:rPr lang="en-US" dirty="0"/>
              <a:t> grading according to the levels of students. If the student picked all the answers, he will get the full mark and if the child got half of the questions, he or she will get half of the mark and so on. </a:t>
            </a:r>
            <a:endParaRPr lang="en-US" dirty="0" smtClean="0"/>
          </a:p>
          <a:p>
            <a:r>
              <a:rPr lang="en-US" b="1" dirty="0" smtClean="0"/>
              <a:t>Some </a:t>
            </a:r>
            <a:r>
              <a:rPr lang="en-US" b="1" dirty="0"/>
              <a:t>assessment Questions </a:t>
            </a:r>
            <a:endParaRPr lang="en-US" dirty="0"/>
          </a:p>
          <a:p>
            <a:endParaRPr lang="en-US" dirty="0"/>
          </a:p>
        </p:txBody>
      </p:sp>
      <p:sp>
        <p:nvSpPr>
          <p:cNvPr id="4" name="Rectangle 3"/>
          <p:cNvSpPr/>
          <p:nvPr/>
        </p:nvSpPr>
        <p:spPr>
          <a:xfrm>
            <a:off x="42041" y="2840691"/>
            <a:ext cx="12149959" cy="3693319"/>
          </a:xfrm>
          <a:prstGeom prst="rect">
            <a:avLst/>
          </a:prstGeom>
        </p:spPr>
        <p:txBody>
          <a:bodyPr wrap="square">
            <a:spAutoFit/>
          </a:bodyPr>
          <a:lstStyle/>
          <a:p>
            <a:r>
              <a:rPr lang="en-US" b="1" dirty="0" smtClean="0"/>
              <a:t>Mastered</a:t>
            </a:r>
            <a:r>
              <a:rPr lang="en-US" dirty="0" smtClean="0"/>
              <a:t> </a:t>
            </a:r>
            <a:endParaRPr lang="en-US" dirty="0"/>
          </a:p>
          <a:p>
            <a:r>
              <a:rPr lang="en-US" dirty="0"/>
              <a:t>Do you know where fish live</a:t>
            </a:r>
            <a:r>
              <a:rPr lang="en-US" dirty="0" smtClean="0"/>
              <a:t>?</a:t>
            </a:r>
          </a:p>
          <a:p>
            <a:endParaRPr lang="en-US" dirty="0"/>
          </a:p>
          <a:p>
            <a:r>
              <a:rPr lang="en-US" b="1" dirty="0" smtClean="0"/>
              <a:t>Developing</a:t>
            </a:r>
            <a:r>
              <a:rPr lang="en-US" dirty="0" smtClean="0"/>
              <a:t> </a:t>
            </a:r>
            <a:endParaRPr lang="en-US" dirty="0"/>
          </a:p>
          <a:p>
            <a:r>
              <a:rPr lang="en-US" dirty="0"/>
              <a:t>Where can we get fish in the sea or on the land?</a:t>
            </a:r>
          </a:p>
          <a:p>
            <a:endParaRPr lang="en-US" dirty="0"/>
          </a:p>
          <a:p>
            <a:r>
              <a:rPr lang="en-US" b="1" dirty="0"/>
              <a:t>Emerging</a:t>
            </a:r>
            <a:r>
              <a:rPr lang="en-US" dirty="0"/>
              <a:t> </a:t>
            </a:r>
          </a:p>
          <a:p>
            <a:r>
              <a:rPr lang="en-US" dirty="0"/>
              <a:t>Can you tell me “F” for what</a:t>
            </a:r>
            <a:r>
              <a:rPr lang="en-US" dirty="0" smtClean="0"/>
              <a:t>?</a:t>
            </a:r>
          </a:p>
          <a:p>
            <a:endParaRPr lang="en-US" dirty="0"/>
          </a:p>
          <a:p>
            <a:r>
              <a:rPr lang="en-US" dirty="0"/>
              <a:t>Here the question identifies the level of students.  And finally, I ask students that “ Can anyone help me find sea animals around the class?  Checking students understanding when they answer that. If they answered then they will be graded according to their answers.  The one who identifies well gets a mark. I can also create a matching question including some sea animals and land animals and ask them to match each one with its environment and the one who answers is graded on that.</a:t>
            </a:r>
          </a:p>
        </p:txBody>
      </p:sp>
    </p:spTree>
    <p:extLst>
      <p:ext uri="{BB962C8B-B14F-4D97-AF65-F5344CB8AC3E}">
        <p14:creationId xmlns:p14="http://schemas.microsoft.com/office/powerpoint/2010/main" val="9190340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1950" y="134375"/>
            <a:ext cx="7729728" cy="1188720"/>
          </a:xfrm>
        </p:spPr>
        <p:txBody>
          <a:bodyPr>
            <a:normAutofit/>
          </a:bodyPr>
          <a:lstStyle/>
          <a:p>
            <a:r>
              <a:rPr lang="en-US" b="1" dirty="0"/>
              <a:t>T</a:t>
            </a:r>
            <a:r>
              <a:rPr lang="en-US" b="1" cap="none" dirty="0"/>
              <a:t>he</a:t>
            </a:r>
            <a:r>
              <a:rPr lang="en-US" b="1" dirty="0"/>
              <a:t> f</a:t>
            </a:r>
            <a:r>
              <a:rPr lang="en-US" b="1" cap="none" dirty="0"/>
              <a:t>irst</a:t>
            </a:r>
            <a:r>
              <a:rPr lang="en-US" b="1" dirty="0"/>
              <a:t> o</a:t>
            </a:r>
            <a:r>
              <a:rPr lang="en-US" b="1" cap="none" dirty="0"/>
              <a:t>utcome</a:t>
            </a:r>
            <a:r>
              <a:rPr lang="en-US" b="1" dirty="0"/>
              <a:t> (L</a:t>
            </a:r>
            <a:r>
              <a:rPr lang="en-US" b="1" cap="none" dirty="0"/>
              <a:t>iteracy</a:t>
            </a:r>
            <a:r>
              <a:rPr lang="en-US" b="1" dirty="0"/>
              <a:t> </a:t>
            </a:r>
            <a:r>
              <a:rPr lang="en-US" b="1" dirty="0" smtClean="0"/>
              <a:t>3)</a:t>
            </a:r>
            <a:endParaRPr lang="en-US" dirty="0"/>
          </a:p>
        </p:txBody>
      </p:sp>
      <p:sp>
        <p:nvSpPr>
          <p:cNvPr id="3" name="Rectangle 2"/>
          <p:cNvSpPr/>
          <p:nvPr/>
        </p:nvSpPr>
        <p:spPr>
          <a:xfrm>
            <a:off x="0" y="1516928"/>
            <a:ext cx="12191999" cy="4247317"/>
          </a:xfrm>
          <a:prstGeom prst="rect">
            <a:avLst/>
          </a:prstGeom>
        </p:spPr>
        <p:txBody>
          <a:bodyPr wrap="square">
            <a:spAutoFit/>
          </a:bodyPr>
          <a:lstStyle/>
          <a:p>
            <a:pPr algn="ctr"/>
            <a:r>
              <a:rPr lang="en-US" dirty="0" smtClean="0"/>
              <a:t>Second Formative Assessment:</a:t>
            </a:r>
          </a:p>
          <a:p>
            <a:endParaRPr lang="en-US" dirty="0"/>
          </a:p>
          <a:p>
            <a:r>
              <a:rPr lang="en-US" dirty="0"/>
              <a:t>1.	Type of assessment: Formative </a:t>
            </a:r>
            <a:r>
              <a:rPr lang="en-US" dirty="0" smtClean="0"/>
              <a:t>Assessment </a:t>
            </a:r>
            <a:endParaRPr lang="en-US" dirty="0"/>
          </a:p>
          <a:p>
            <a:r>
              <a:rPr lang="en-US" dirty="0"/>
              <a:t>2.	Thematic Unit :   Sea Animals  </a:t>
            </a:r>
          </a:p>
          <a:p>
            <a:r>
              <a:rPr lang="en-US" dirty="0"/>
              <a:t>3.	Subject Area: Literacy </a:t>
            </a:r>
          </a:p>
          <a:p>
            <a:pPr marL="342900" indent="-342900">
              <a:buAutoNum type="arabicPeriod" startAt="4"/>
            </a:pPr>
            <a:r>
              <a:rPr lang="en-US" dirty="0"/>
              <a:t>ADEC:  KLTC9 : Listen ,respond to simple verbal questions , ask questions related to a topic</a:t>
            </a:r>
          </a:p>
          <a:p>
            <a:pPr marL="342900" indent="-342900">
              <a:buAutoNum type="arabicPeriod" startAt="4"/>
            </a:pPr>
            <a:endParaRPr lang="en-US" dirty="0"/>
          </a:p>
          <a:p>
            <a:r>
              <a:rPr lang="en-US" dirty="0"/>
              <a:t>The teacher will assess students through asking them some questions using a number of different  levels of questions  to meet the various levels in the class as not all the children at the same level  as follow:  </a:t>
            </a:r>
          </a:p>
          <a:p>
            <a:endParaRPr lang="en-US" dirty="0"/>
          </a:p>
          <a:p>
            <a:r>
              <a:rPr lang="en-US" dirty="0"/>
              <a:t>M: </a:t>
            </a:r>
            <a:r>
              <a:rPr lang="en-US" b="1" dirty="0"/>
              <a:t>Mastered</a:t>
            </a:r>
            <a:r>
              <a:rPr lang="en-US" dirty="0"/>
              <a:t> </a:t>
            </a:r>
          </a:p>
          <a:p>
            <a:r>
              <a:rPr lang="en-US" dirty="0"/>
              <a:t>D: </a:t>
            </a:r>
            <a:r>
              <a:rPr lang="en-US" b="1" dirty="0"/>
              <a:t>Developing</a:t>
            </a:r>
            <a:r>
              <a:rPr lang="en-US" dirty="0"/>
              <a:t> </a:t>
            </a:r>
          </a:p>
          <a:p>
            <a:r>
              <a:rPr lang="en-US" dirty="0"/>
              <a:t>E: </a:t>
            </a:r>
            <a:r>
              <a:rPr lang="en-US" b="1" dirty="0"/>
              <a:t>Emerging</a:t>
            </a:r>
            <a:r>
              <a:rPr lang="en-US" dirty="0"/>
              <a:t> </a:t>
            </a:r>
          </a:p>
          <a:p>
            <a:endParaRPr lang="en-US" dirty="0"/>
          </a:p>
          <a:p>
            <a:r>
              <a:rPr lang="en-US" dirty="0"/>
              <a:t>That all was done through identifying the grading and some </a:t>
            </a:r>
            <a:r>
              <a:rPr lang="en-US" dirty="0" smtClean="0"/>
              <a:t>questions.</a:t>
            </a:r>
            <a:endParaRPr lang="en-US" dirty="0"/>
          </a:p>
        </p:txBody>
      </p:sp>
    </p:spTree>
    <p:extLst>
      <p:ext uri="{BB962C8B-B14F-4D97-AF65-F5344CB8AC3E}">
        <p14:creationId xmlns:p14="http://schemas.microsoft.com/office/powerpoint/2010/main" val="8916676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1950" y="134375"/>
            <a:ext cx="7729728" cy="1188720"/>
          </a:xfrm>
        </p:spPr>
        <p:txBody>
          <a:bodyPr>
            <a:normAutofit/>
          </a:bodyPr>
          <a:lstStyle/>
          <a:p>
            <a:r>
              <a:rPr lang="en-US" b="1" dirty="0"/>
              <a:t>T</a:t>
            </a:r>
            <a:r>
              <a:rPr lang="en-US" b="1" cap="none" dirty="0"/>
              <a:t>he</a:t>
            </a:r>
            <a:r>
              <a:rPr lang="en-US" b="1" dirty="0"/>
              <a:t> f</a:t>
            </a:r>
            <a:r>
              <a:rPr lang="en-US" b="1" cap="none" dirty="0"/>
              <a:t>irst</a:t>
            </a:r>
            <a:r>
              <a:rPr lang="en-US" b="1" dirty="0"/>
              <a:t> o</a:t>
            </a:r>
            <a:r>
              <a:rPr lang="en-US" b="1" cap="none" dirty="0"/>
              <a:t>utcome</a:t>
            </a:r>
            <a:r>
              <a:rPr lang="en-US" b="1" dirty="0"/>
              <a:t> (L</a:t>
            </a:r>
            <a:r>
              <a:rPr lang="en-US" b="1" cap="none" dirty="0"/>
              <a:t>iteracy</a:t>
            </a:r>
            <a:r>
              <a:rPr lang="en-US" b="1" dirty="0"/>
              <a:t> </a:t>
            </a:r>
            <a:r>
              <a:rPr lang="en-US" b="1" dirty="0" smtClean="0"/>
              <a:t>3)</a:t>
            </a:r>
            <a:endParaRPr lang="en-US" dirty="0"/>
          </a:p>
        </p:txBody>
      </p:sp>
      <p:sp>
        <p:nvSpPr>
          <p:cNvPr id="3" name="Rectangle 2"/>
          <p:cNvSpPr/>
          <p:nvPr/>
        </p:nvSpPr>
        <p:spPr>
          <a:xfrm>
            <a:off x="0" y="1516928"/>
            <a:ext cx="12191999" cy="4524315"/>
          </a:xfrm>
          <a:prstGeom prst="rect">
            <a:avLst/>
          </a:prstGeom>
        </p:spPr>
        <p:txBody>
          <a:bodyPr wrap="square">
            <a:spAutoFit/>
          </a:bodyPr>
          <a:lstStyle/>
          <a:p>
            <a:r>
              <a:rPr lang="en-US" b="1" dirty="0"/>
              <a:t>Assessing </a:t>
            </a:r>
            <a:r>
              <a:rPr lang="en-US" b="1" dirty="0" smtClean="0"/>
              <a:t>students:</a:t>
            </a:r>
          </a:p>
          <a:p>
            <a:r>
              <a:rPr lang="en-US" dirty="0"/>
              <a:t>That assessment will be done through giving students motivational means including stickers, students work, other questions for getting points as a means of getting a certificate not marks</a:t>
            </a:r>
            <a:r>
              <a:rPr lang="en-US" dirty="0" smtClean="0"/>
              <a:t>.</a:t>
            </a:r>
          </a:p>
          <a:p>
            <a:r>
              <a:rPr lang="en-US" b="1" dirty="0"/>
              <a:t>Some assessment Questions </a:t>
            </a:r>
            <a:endParaRPr lang="en-US" b="1" dirty="0" smtClean="0"/>
          </a:p>
          <a:p>
            <a:endParaRPr lang="en-US" dirty="0"/>
          </a:p>
          <a:p>
            <a:r>
              <a:rPr lang="en-US" b="1" dirty="0"/>
              <a:t>Mastered</a:t>
            </a:r>
            <a:r>
              <a:rPr lang="en-US" dirty="0"/>
              <a:t> </a:t>
            </a:r>
          </a:p>
          <a:p>
            <a:r>
              <a:rPr lang="en-US" dirty="0"/>
              <a:t>I  bring a basket includes some various animals land and sea animals and then a paper including sea picture and here the child choose the sea animals and put them on the paper as “  Which of these are sea animals</a:t>
            </a:r>
            <a:r>
              <a:rPr lang="en-US" dirty="0" smtClean="0"/>
              <a:t>?</a:t>
            </a:r>
          </a:p>
          <a:p>
            <a:endParaRPr lang="en-US" dirty="0"/>
          </a:p>
          <a:p>
            <a:r>
              <a:rPr lang="en-US" b="1" dirty="0"/>
              <a:t>Developing</a:t>
            </a:r>
            <a:r>
              <a:rPr lang="en-US" dirty="0"/>
              <a:t> </a:t>
            </a:r>
          </a:p>
          <a:p>
            <a:r>
              <a:rPr lang="en-US" dirty="0"/>
              <a:t>Also, the same as mentioned above </a:t>
            </a:r>
            <a:endParaRPr lang="en-US" dirty="0" smtClean="0"/>
          </a:p>
          <a:p>
            <a:endParaRPr lang="en-US" b="1" dirty="0"/>
          </a:p>
          <a:p>
            <a:r>
              <a:rPr lang="en-US" b="1" dirty="0" smtClean="0"/>
              <a:t>Emerging</a:t>
            </a:r>
            <a:r>
              <a:rPr lang="en-US" dirty="0" smtClean="0"/>
              <a:t> </a:t>
            </a:r>
            <a:endParaRPr lang="en-US" dirty="0"/>
          </a:p>
          <a:p>
            <a:r>
              <a:rPr lang="en-US" dirty="0"/>
              <a:t>In this case, if student classified the animals on their right place, surely they will be given stickers, drawing a happy face on their hands and so on.</a:t>
            </a:r>
            <a:endParaRPr lang="en-US" dirty="0"/>
          </a:p>
          <a:p>
            <a:pPr algn="ctr"/>
            <a:endParaRPr lang="en-US" dirty="0"/>
          </a:p>
        </p:txBody>
      </p:sp>
    </p:spTree>
    <p:extLst>
      <p:ext uri="{BB962C8B-B14F-4D97-AF65-F5344CB8AC3E}">
        <p14:creationId xmlns:p14="http://schemas.microsoft.com/office/powerpoint/2010/main" val="1778305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5012" y="92333"/>
            <a:ext cx="7729728" cy="1188720"/>
          </a:xfrm>
        </p:spPr>
        <p:txBody>
          <a:bodyPr/>
          <a:lstStyle/>
          <a:p>
            <a:r>
              <a:rPr lang="en-US" b="1" dirty="0"/>
              <a:t>Math </a:t>
            </a:r>
            <a:r>
              <a:rPr lang="en-US" dirty="0"/>
              <a:t/>
            </a:r>
            <a:br>
              <a:rPr lang="en-US" dirty="0"/>
            </a:br>
            <a:endParaRPr lang="en-US" dirty="0"/>
          </a:p>
        </p:txBody>
      </p:sp>
      <p:sp>
        <p:nvSpPr>
          <p:cNvPr id="3" name="Rectangle 2"/>
          <p:cNvSpPr/>
          <p:nvPr/>
        </p:nvSpPr>
        <p:spPr>
          <a:xfrm>
            <a:off x="84083" y="1281053"/>
            <a:ext cx="11939752" cy="5442516"/>
          </a:xfrm>
          <a:prstGeom prst="rect">
            <a:avLst/>
          </a:prstGeom>
        </p:spPr>
        <p:txBody>
          <a:bodyPr wrap="square">
            <a:spAutoFit/>
          </a:bodyPr>
          <a:lstStyle/>
          <a:p>
            <a:pPr algn="just">
              <a:lnSpc>
                <a:spcPct val="200000"/>
              </a:lnSpc>
              <a:spcAft>
                <a:spcPts val="1000"/>
              </a:spcAft>
            </a:pPr>
            <a:r>
              <a:rPr lang="en-US" dirty="0" smtClean="0">
                <a:ea typeface="Calibri" charset="0"/>
                <a:cs typeface="Arial" charset="0"/>
              </a:rPr>
              <a:t>1</a:t>
            </a:r>
            <a:r>
              <a:rPr lang="en-US" dirty="0">
                <a:ea typeface="Calibri" charset="0"/>
                <a:cs typeface="Arial" charset="0"/>
              </a:rPr>
              <a:t>.	Type of assessment: Formative Assessment </a:t>
            </a:r>
          </a:p>
          <a:p>
            <a:pPr algn="just">
              <a:lnSpc>
                <a:spcPct val="200000"/>
              </a:lnSpc>
              <a:spcAft>
                <a:spcPts val="1000"/>
              </a:spcAft>
            </a:pPr>
            <a:r>
              <a:rPr lang="en-US" dirty="0">
                <a:ea typeface="Calibri" charset="0"/>
                <a:cs typeface="Arial" charset="0"/>
              </a:rPr>
              <a:t>2.	Thematic Unit :  Animals   </a:t>
            </a:r>
          </a:p>
          <a:p>
            <a:pPr algn="just">
              <a:lnSpc>
                <a:spcPct val="200000"/>
              </a:lnSpc>
              <a:spcAft>
                <a:spcPts val="1000"/>
              </a:spcAft>
            </a:pPr>
            <a:r>
              <a:rPr lang="en-US" dirty="0">
                <a:ea typeface="Calibri" charset="0"/>
                <a:cs typeface="Arial" charset="0"/>
              </a:rPr>
              <a:t>3.	Subject Area	Math </a:t>
            </a:r>
          </a:p>
          <a:p>
            <a:pPr marL="342900" indent="-342900" algn="just">
              <a:lnSpc>
                <a:spcPct val="200000"/>
              </a:lnSpc>
              <a:spcAft>
                <a:spcPts val="1000"/>
              </a:spcAft>
              <a:buAutoNum type="arabicPeriod" startAt="4"/>
            </a:pPr>
            <a:r>
              <a:rPr lang="en-US" dirty="0" smtClean="0">
                <a:ea typeface="Calibri" charset="0"/>
                <a:cs typeface="Arial" charset="0"/>
              </a:rPr>
              <a:t>ADEC</a:t>
            </a:r>
            <a:r>
              <a:rPr lang="en-US" dirty="0">
                <a:ea typeface="Calibri" charset="0"/>
                <a:cs typeface="Arial" charset="0"/>
              </a:rPr>
              <a:t>	K2PA2: Copy a simple repeating </a:t>
            </a:r>
            <a:r>
              <a:rPr lang="en-US" dirty="0" smtClean="0">
                <a:ea typeface="Calibri" charset="0"/>
                <a:cs typeface="Arial" charset="0"/>
              </a:rPr>
              <a:t>pattern</a:t>
            </a:r>
          </a:p>
          <a:p>
            <a:pPr algn="just">
              <a:lnSpc>
                <a:spcPct val="200000"/>
              </a:lnSpc>
              <a:spcAft>
                <a:spcPts val="1000"/>
              </a:spcAft>
            </a:pPr>
            <a:r>
              <a:rPr lang="en-US" dirty="0">
                <a:ea typeface="Calibri" charset="0"/>
                <a:cs typeface="Arial" charset="0"/>
              </a:rPr>
              <a:t>Explaining the lesson on the outcome by using different animals and that for introducing the patterns.  I brought a basket including various animals and that to help them create the patterns. Here  assessing students will be according to the following</a:t>
            </a:r>
            <a:r>
              <a:rPr lang="en-US" dirty="0" smtClean="0">
                <a:ea typeface="Calibri" charset="0"/>
                <a:cs typeface="Arial" charset="0"/>
              </a:rPr>
              <a:t>:</a:t>
            </a:r>
          </a:p>
          <a:p>
            <a:r>
              <a:rPr lang="en-US" dirty="0"/>
              <a:t>M: </a:t>
            </a:r>
            <a:r>
              <a:rPr lang="en-US" b="1" dirty="0" smtClean="0"/>
              <a:t>Mastered</a:t>
            </a:r>
            <a:r>
              <a:rPr lang="en-US" dirty="0"/>
              <a:t>: I ask students to create patterns ABBA, ABBA etc.</a:t>
            </a:r>
          </a:p>
          <a:p>
            <a:r>
              <a:rPr lang="en-US" dirty="0"/>
              <a:t>D: </a:t>
            </a:r>
            <a:r>
              <a:rPr lang="en-US" b="1" dirty="0" smtClean="0"/>
              <a:t>Developing</a:t>
            </a:r>
            <a:r>
              <a:rPr lang="en-US" dirty="0"/>
              <a:t>: I ask students to make a pattern of </a:t>
            </a:r>
            <a:r>
              <a:rPr lang="en-US" dirty="0" smtClean="0"/>
              <a:t>ABA, ABA, ABA </a:t>
            </a:r>
            <a:r>
              <a:rPr lang="en-US" dirty="0"/>
              <a:t>etc.</a:t>
            </a:r>
          </a:p>
          <a:p>
            <a:r>
              <a:rPr lang="en-US" dirty="0"/>
              <a:t>E: </a:t>
            </a:r>
            <a:r>
              <a:rPr lang="en-US" b="1" dirty="0"/>
              <a:t>Emerging</a:t>
            </a:r>
            <a:r>
              <a:rPr lang="en-US" dirty="0"/>
              <a:t> I ask students to make a pattern of AB, AB, AB etc.</a:t>
            </a:r>
          </a:p>
          <a:p>
            <a:pPr algn="just">
              <a:lnSpc>
                <a:spcPct val="200000"/>
              </a:lnSpc>
              <a:spcAft>
                <a:spcPts val="1000"/>
              </a:spcAft>
            </a:pPr>
            <a:endParaRPr lang="en-US" dirty="0">
              <a:effectLst/>
              <a:ea typeface="Calibri" charset="0"/>
              <a:cs typeface="Arial" charset="0"/>
            </a:endParaRPr>
          </a:p>
        </p:txBody>
      </p:sp>
    </p:spTree>
    <p:extLst>
      <p:ext uri="{BB962C8B-B14F-4D97-AF65-F5344CB8AC3E}">
        <p14:creationId xmlns:p14="http://schemas.microsoft.com/office/powerpoint/2010/main" val="475154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Math</a:t>
            </a:r>
            <a:endParaRPr lang="en-US" dirty="0"/>
          </a:p>
        </p:txBody>
      </p:sp>
      <p:sp>
        <p:nvSpPr>
          <p:cNvPr id="3" name="Rectangle 2"/>
          <p:cNvSpPr/>
          <p:nvPr/>
        </p:nvSpPr>
        <p:spPr>
          <a:xfrm>
            <a:off x="471713" y="2571672"/>
            <a:ext cx="8588204" cy="3139321"/>
          </a:xfrm>
          <a:prstGeom prst="rect">
            <a:avLst/>
          </a:prstGeom>
        </p:spPr>
        <p:txBody>
          <a:bodyPr wrap="square">
            <a:spAutoFit/>
          </a:bodyPr>
          <a:lstStyle/>
          <a:p>
            <a:r>
              <a:rPr lang="en-US" dirty="0"/>
              <a:t>Some assessment </a:t>
            </a:r>
            <a:r>
              <a:rPr lang="en-US" dirty="0" smtClean="0"/>
              <a:t>Questions:</a:t>
            </a:r>
          </a:p>
          <a:p>
            <a:r>
              <a:rPr lang="en-US" b="1" dirty="0"/>
              <a:t>Mastered</a:t>
            </a:r>
            <a:r>
              <a:rPr lang="en-US" dirty="0"/>
              <a:t> </a:t>
            </a:r>
          </a:p>
          <a:p>
            <a:r>
              <a:rPr lang="en-US" dirty="0"/>
              <a:t>Giraffe, elephant, elephant, giraffe , what comes next? </a:t>
            </a:r>
            <a:endParaRPr lang="en-US" dirty="0" smtClean="0"/>
          </a:p>
          <a:p>
            <a:endParaRPr lang="en-US" dirty="0"/>
          </a:p>
          <a:p>
            <a:r>
              <a:rPr lang="en-US" b="1" dirty="0"/>
              <a:t>Developing</a:t>
            </a:r>
            <a:r>
              <a:rPr lang="en-US" dirty="0"/>
              <a:t> </a:t>
            </a:r>
          </a:p>
          <a:p>
            <a:r>
              <a:rPr lang="en-US" dirty="0"/>
              <a:t>Lion, tiger, tiger what comes next? Do these animals eat grass or meat</a:t>
            </a:r>
            <a:r>
              <a:rPr lang="en-US" dirty="0" smtClean="0"/>
              <a:t>?</a:t>
            </a:r>
          </a:p>
          <a:p>
            <a:endParaRPr lang="en-US" dirty="0"/>
          </a:p>
          <a:p>
            <a:r>
              <a:rPr lang="en-US" b="1" dirty="0"/>
              <a:t>Emerging</a:t>
            </a:r>
            <a:r>
              <a:rPr lang="en-US" dirty="0"/>
              <a:t> </a:t>
            </a:r>
          </a:p>
          <a:p>
            <a:r>
              <a:rPr lang="en-US" dirty="0"/>
              <a:t>Deer, rabbit, deer, rabbit, what comes next</a:t>
            </a:r>
            <a:r>
              <a:rPr lang="en-US" dirty="0" smtClean="0"/>
              <a:t>?</a:t>
            </a:r>
          </a:p>
          <a:p>
            <a:endParaRPr lang="en-US" dirty="0" smtClean="0"/>
          </a:p>
          <a:p>
            <a:r>
              <a:rPr lang="en-US" dirty="0"/>
              <a:t>If the student answers well,  he /she gets a sticker, points (Class Dojo) </a:t>
            </a:r>
          </a:p>
        </p:txBody>
      </p:sp>
    </p:spTree>
    <p:extLst>
      <p:ext uri="{BB962C8B-B14F-4D97-AF65-F5344CB8AC3E}">
        <p14:creationId xmlns:p14="http://schemas.microsoft.com/office/powerpoint/2010/main" val="16290216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4" y="129803"/>
            <a:ext cx="7729728" cy="1188720"/>
          </a:xfrm>
        </p:spPr>
        <p:txBody>
          <a:bodyPr/>
          <a:lstStyle/>
          <a:p>
            <a:r>
              <a:rPr lang="en-US" dirty="0" smtClean="0"/>
              <a:t>Math</a:t>
            </a:r>
            <a:endParaRPr lang="en-US" dirty="0"/>
          </a:p>
        </p:txBody>
      </p:sp>
      <p:sp>
        <p:nvSpPr>
          <p:cNvPr id="3" name="Rectangle 2"/>
          <p:cNvSpPr/>
          <p:nvPr/>
        </p:nvSpPr>
        <p:spPr>
          <a:xfrm>
            <a:off x="105102" y="1318523"/>
            <a:ext cx="11981793" cy="5975995"/>
          </a:xfrm>
          <a:prstGeom prst="rect">
            <a:avLst/>
          </a:prstGeom>
        </p:spPr>
        <p:txBody>
          <a:bodyPr wrap="square">
            <a:spAutoFit/>
          </a:bodyPr>
          <a:lstStyle/>
          <a:p>
            <a:pPr algn="just">
              <a:lnSpc>
                <a:spcPct val="150000"/>
              </a:lnSpc>
              <a:spcAft>
                <a:spcPts val="1000"/>
              </a:spcAft>
            </a:pPr>
            <a:r>
              <a:rPr lang="en-US" dirty="0" smtClean="0">
                <a:ea typeface="Calibri" charset="0"/>
                <a:cs typeface="Arial" charset="0"/>
              </a:rPr>
              <a:t>1</a:t>
            </a:r>
            <a:r>
              <a:rPr lang="en-US" dirty="0">
                <a:ea typeface="Calibri" charset="0"/>
                <a:cs typeface="Arial" charset="0"/>
              </a:rPr>
              <a:t>.	Type of assessment: Formative Assessment </a:t>
            </a:r>
          </a:p>
          <a:p>
            <a:pPr algn="just">
              <a:lnSpc>
                <a:spcPct val="150000"/>
              </a:lnSpc>
              <a:spcAft>
                <a:spcPts val="1000"/>
              </a:spcAft>
            </a:pPr>
            <a:r>
              <a:rPr lang="en-US" dirty="0">
                <a:ea typeface="Calibri" charset="0"/>
                <a:cs typeface="Arial" charset="0"/>
              </a:rPr>
              <a:t>2.	Thematic Unit :  Animals   </a:t>
            </a:r>
          </a:p>
          <a:p>
            <a:pPr algn="just">
              <a:lnSpc>
                <a:spcPct val="150000"/>
              </a:lnSpc>
              <a:spcAft>
                <a:spcPts val="1000"/>
              </a:spcAft>
            </a:pPr>
            <a:r>
              <a:rPr lang="en-US" dirty="0">
                <a:ea typeface="Calibri" charset="0"/>
                <a:cs typeface="Arial" charset="0"/>
              </a:rPr>
              <a:t>3.	Subject Area	Math </a:t>
            </a:r>
          </a:p>
          <a:p>
            <a:pPr marL="342900" indent="-342900" algn="just">
              <a:lnSpc>
                <a:spcPct val="150000"/>
              </a:lnSpc>
              <a:spcAft>
                <a:spcPts val="1000"/>
              </a:spcAft>
              <a:buAutoNum type="arabicPeriod" startAt="4"/>
            </a:pPr>
            <a:r>
              <a:rPr lang="en-US" dirty="0" smtClean="0">
                <a:ea typeface="Calibri" charset="0"/>
                <a:cs typeface="Arial" charset="0"/>
              </a:rPr>
              <a:t>ADEC</a:t>
            </a:r>
            <a:r>
              <a:rPr lang="en-US" dirty="0">
                <a:ea typeface="Calibri" charset="0"/>
                <a:cs typeface="Arial" charset="0"/>
              </a:rPr>
              <a:t>	K2PA2: Copy a simple repeating </a:t>
            </a:r>
            <a:r>
              <a:rPr lang="en-US" dirty="0" smtClean="0">
                <a:ea typeface="Calibri" charset="0"/>
                <a:cs typeface="Arial" charset="0"/>
              </a:rPr>
              <a:t>pattern</a:t>
            </a:r>
          </a:p>
          <a:p>
            <a:pPr algn="just">
              <a:lnSpc>
                <a:spcPct val="150000"/>
              </a:lnSpc>
              <a:spcAft>
                <a:spcPts val="1000"/>
              </a:spcAft>
            </a:pPr>
            <a:r>
              <a:rPr lang="en-US" dirty="0">
                <a:ea typeface="Calibri" charset="0"/>
                <a:cs typeface="Arial" charset="0"/>
              </a:rPr>
              <a:t>Explaining the lesson on the outcome by using different animals and that for introducing the patterns. I brought various cards including animals and provided them to students to make patterns through sticking the cards on the paper. On the paper, there are three levels of the patterns and each level has the freedom to choose one, or two or even three and that according to each one’s abilities.  Here  assessing students will be according to the following</a:t>
            </a:r>
            <a:r>
              <a:rPr lang="en-US" dirty="0" smtClean="0">
                <a:ea typeface="Calibri" charset="0"/>
                <a:cs typeface="Arial" charset="0"/>
              </a:rPr>
              <a:t>:</a:t>
            </a:r>
          </a:p>
          <a:p>
            <a:pPr algn="just">
              <a:lnSpc>
                <a:spcPct val="150000"/>
              </a:lnSpc>
              <a:spcAft>
                <a:spcPts val="1000"/>
              </a:spcAft>
            </a:pPr>
            <a:r>
              <a:rPr lang="en-US" dirty="0">
                <a:ea typeface="Calibri" charset="0"/>
                <a:cs typeface="Arial" charset="0"/>
              </a:rPr>
              <a:t>1. </a:t>
            </a:r>
            <a:r>
              <a:rPr lang="en-US" dirty="0"/>
              <a:t>M: </a:t>
            </a:r>
            <a:r>
              <a:rPr lang="en-US" b="1" dirty="0"/>
              <a:t>Mastered</a:t>
            </a:r>
            <a:r>
              <a:rPr lang="en-US" dirty="0"/>
              <a:t>: Can do the three types of levels.</a:t>
            </a:r>
          </a:p>
          <a:p>
            <a:pPr algn="just">
              <a:lnSpc>
                <a:spcPct val="150000"/>
              </a:lnSpc>
              <a:spcAft>
                <a:spcPts val="1000"/>
              </a:spcAft>
            </a:pPr>
            <a:r>
              <a:rPr lang="en-US" dirty="0"/>
              <a:t>D: </a:t>
            </a:r>
            <a:r>
              <a:rPr lang="en-US" b="1" dirty="0"/>
              <a:t>Developing</a:t>
            </a:r>
            <a:r>
              <a:rPr lang="en-US" dirty="0"/>
              <a:t>: Can do the two types and even try to do the third .</a:t>
            </a:r>
          </a:p>
          <a:p>
            <a:pPr>
              <a:lnSpc>
                <a:spcPct val="150000"/>
              </a:lnSpc>
            </a:pPr>
            <a:r>
              <a:rPr lang="en-US" dirty="0"/>
              <a:t>E: </a:t>
            </a:r>
            <a:r>
              <a:rPr lang="en-US" b="1" dirty="0"/>
              <a:t>Emerging</a:t>
            </a:r>
            <a:r>
              <a:rPr lang="en-US" dirty="0"/>
              <a:t> Can do the third level</a:t>
            </a:r>
          </a:p>
          <a:p>
            <a:pPr algn="just">
              <a:lnSpc>
                <a:spcPct val="150000"/>
              </a:lnSpc>
              <a:spcAft>
                <a:spcPts val="1000"/>
              </a:spcAft>
            </a:pPr>
            <a:endParaRPr lang="en-US" dirty="0" smtClean="0">
              <a:ea typeface="Calibri" charset="0"/>
              <a:cs typeface="Arial" charset="0"/>
            </a:endParaRPr>
          </a:p>
        </p:txBody>
      </p:sp>
    </p:spTree>
    <p:extLst>
      <p:ext uri="{BB962C8B-B14F-4D97-AF65-F5344CB8AC3E}">
        <p14:creationId xmlns:p14="http://schemas.microsoft.com/office/powerpoint/2010/main" val="9890788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5" y="228968"/>
            <a:ext cx="7729728" cy="1188720"/>
          </a:xfrm>
        </p:spPr>
        <p:txBody>
          <a:bodyPr/>
          <a:lstStyle/>
          <a:p>
            <a:r>
              <a:rPr lang="en-US" dirty="0" smtClean="0"/>
              <a:t>Math</a:t>
            </a:r>
            <a:endParaRPr lang="en-US" dirty="0"/>
          </a:p>
        </p:txBody>
      </p:sp>
      <p:sp>
        <p:nvSpPr>
          <p:cNvPr id="3" name="Rectangle 2"/>
          <p:cNvSpPr/>
          <p:nvPr/>
        </p:nvSpPr>
        <p:spPr>
          <a:xfrm>
            <a:off x="105102" y="2022717"/>
            <a:ext cx="11981793" cy="3416320"/>
          </a:xfrm>
          <a:prstGeom prst="rect">
            <a:avLst/>
          </a:prstGeom>
        </p:spPr>
        <p:txBody>
          <a:bodyPr wrap="square">
            <a:spAutoFit/>
          </a:bodyPr>
          <a:lstStyle/>
          <a:p>
            <a:pPr>
              <a:lnSpc>
                <a:spcPct val="150000"/>
              </a:lnSpc>
            </a:pPr>
            <a:r>
              <a:rPr lang="en-US" dirty="0" smtClean="0">
                <a:ea typeface="Calibri" charset="0"/>
                <a:cs typeface="Arial" charset="0"/>
              </a:rPr>
              <a:t>If </a:t>
            </a:r>
            <a:r>
              <a:rPr lang="en-US" dirty="0">
                <a:ea typeface="Calibri" charset="0"/>
                <a:cs typeface="Arial" charset="0"/>
              </a:rPr>
              <a:t>the student answered the three levels, gets the full mark that is 3/3. The one who answered two gets 2/3/. However, the one who answers one gets 1/3</a:t>
            </a:r>
            <a:r>
              <a:rPr lang="en-US" dirty="0" smtClean="0">
                <a:ea typeface="Calibri" charset="0"/>
                <a:cs typeface="Arial" charset="0"/>
              </a:rPr>
              <a:t>.</a:t>
            </a:r>
          </a:p>
          <a:p>
            <a:pPr>
              <a:lnSpc>
                <a:spcPct val="150000"/>
              </a:lnSpc>
            </a:pPr>
            <a:endParaRPr lang="en-US" dirty="0">
              <a:effectLst/>
              <a:ea typeface="Calibri" charset="0"/>
              <a:cs typeface="Arial" charset="0"/>
            </a:endParaRPr>
          </a:p>
          <a:p>
            <a:pPr>
              <a:lnSpc>
                <a:spcPct val="150000"/>
              </a:lnSpc>
            </a:pPr>
            <a:r>
              <a:rPr lang="en-US" dirty="0">
                <a:ea typeface="Calibri" charset="0"/>
                <a:cs typeface="Arial" charset="0"/>
              </a:rPr>
              <a:t>Some assessment Questions </a:t>
            </a:r>
            <a:endParaRPr lang="en-US" dirty="0" smtClean="0">
              <a:ea typeface="Calibri" charset="0"/>
              <a:cs typeface="Arial" charset="0"/>
            </a:endParaRPr>
          </a:p>
          <a:p>
            <a:pPr>
              <a:lnSpc>
                <a:spcPct val="150000"/>
              </a:lnSpc>
            </a:pPr>
            <a:r>
              <a:rPr lang="en-US" dirty="0" smtClean="0"/>
              <a:t>M</a:t>
            </a:r>
            <a:r>
              <a:rPr lang="en-US" dirty="0"/>
              <a:t>: </a:t>
            </a:r>
            <a:r>
              <a:rPr lang="en-US" b="1" dirty="0"/>
              <a:t>Mastered</a:t>
            </a:r>
            <a:r>
              <a:rPr lang="en-US" dirty="0"/>
              <a:t>: </a:t>
            </a:r>
            <a:r>
              <a:rPr lang="en-US" dirty="0">
                <a:ea typeface="Calibri" charset="0"/>
                <a:cs typeface="Arial" charset="0"/>
              </a:rPr>
              <a:t>Cen you tell me, how many similar animals in this group?</a:t>
            </a:r>
          </a:p>
          <a:p>
            <a:pPr>
              <a:lnSpc>
                <a:spcPct val="150000"/>
              </a:lnSpc>
            </a:pPr>
            <a:r>
              <a:rPr lang="en-US" dirty="0" smtClean="0"/>
              <a:t>D</a:t>
            </a:r>
            <a:r>
              <a:rPr lang="en-US" dirty="0"/>
              <a:t>: </a:t>
            </a:r>
            <a:r>
              <a:rPr lang="en-US" b="1" dirty="0"/>
              <a:t>Developing</a:t>
            </a:r>
            <a:r>
              <a:rPr lang="en-US" dirty="0"/>
              <a:t>: </a:t>
            </a:r>
            <a:r>
              <a:rPr lang="en-US" dirty="0">
                <a:ea typeface="Calibri" charset="0"/>
                <a:cs typeface="Arial" charset="0"/>
              </a:rPr>
              <a:t>Can you tell me, how many animals are in this group?</a:t>
            </a:r>
          </a:p>
          <a:p>
            <a:pPr>
              <a:lnSpc>
                <a:spcPct val="150000"/>
              </a:lnSpc>
            </a:pPr>
            <a:r>
              <a:rPr lang="en-US" dirty="0" smtClean="0"/>
              <a:t>E</a:t>
            </a:r>
            <a:r>
              <a:rPr lang="en-US" dirty="0"/>
              <a:t>: </a:t>
            </a:r>
            <a:r>
              <a:rPr lang="en-US" b="1" dirty="0"/>
              <a:t>Emerging</a:t>
            </a:r>
            <a:r>
              <a:rPr lang="en-US" dirty="0"/>
              <a:t> </a:t>
            </a:r>
            <a:r>
              <a:rPr lang="en-US" dirty="0">
                <a:ea typeface="Calibri" charset="0"/>
                <a:cs typeface="Arial" charset="0"/>
              </a:rPr>
              <a:t>Count the </a:t>
            </a:r>
            <a:r>
              <a:rPr lang="en-US" dirty="0" smtClean="0">
                <a:ea typeface="Calibri" charset="0"/>
                <a:cs typeface="Arial" charset="0"/>
              </a:rPr>
              <a:t>animals.</a:t>
            </a:r>
            <a:endParaRPr lang="en-US" dirty="0">
              <a:ea typeface="Calibri" charset="0"/>
              <a:cs typeface="Arial" charset="0"/>
            </a:endParaRPr>
          </a:p>
          <a:p>
            <a:pPr>
              <a:lnSpc>
                <a:spcPct val="150000"/>
              </a:lnSpc>
            </a:pPr>
            <a:endParaRPr lang="en-US" dirty="0">
              <a:effectLst/>
              <a:ea typeface="Calibri" charset="0"/>
              <a:cs typeface="Arial" charset="0"/>
            </a:endParaRPr>
          </a:p>
        </p:txBody>
      </p:sp>
    </p:spTree>
    <p:extLst>
      <p:ext uri="{BB962C8B-B14F-4D97-AF65-F5344CB8AC3E}">
        <p14:creationId xmlns:p14="http://schemas.microsoft.com/office/powerpoint/2010/main" val="21311474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5" y="228968"/>
            <a:ext cx="7729728" cy="1188720"/>
          </a:xfrm>
        </p:spPr>
        <p:txBody>
          <a:bodyPr/>
          <a:lstStyle/>
          <a:p>
            <a:r>
              <a:rPr lang="en-US" dirty="0" smtClean="0"/>
              <a:t>Math</a:t>
            </a:r>
            <a:endParaRPr lang="en-US" dirty="0"/>
          </a:p>
        </p:txBody>
      </p:sp>
      <p:sp>
        <p:nvSpPr>
          <p:cNvPr id="3" name="Rectangle 2"/>
          <p:cNvSpPr/>
          <p:nvPr/>
        </p:nvSpPr>
        <p:spPr>
          <a:xfrm>
            <a:off x="0" y="1417688"/>
            <a:ext cx="11981793" cy="5847755"/>
          </a:xfrm>
          <a:prstGeom prst="rect">
            <a:avLst/>
          </a:prstGeom>
        </p:spPr>
        <p:txBody>
          <a:bodyPr wrap="square">
            <a:spAutoFit/>
          </a:bodyPr>
          <a:lstStyle/>
          <a:p>
            <a:pPr algn="just">
              <a:lnSpc>
                <a:spcPct val="150000"/>
              </a:lnSpc>
              <a:spcAft>
                <a:spcPts val="1000"/>
              </a:spcAft>
            </a:pPr>
            <a:r>
              <a:rPr lang="en-US" dirty="0" smtClean="0"/>
              <a:t>1.Type </a:t>
            </a:r>
            <a:r>
              <a:rPr lang="en-US" dirty="0"/>
              <a:t>of assessment: </a:t>
            </a:r>
            <a:r>
              <a:rPr lang="en-US" dirty="0" smtClean="0"/>
              <a:t>Summative </a:t>
            </a:r>
            <a:r>
              <a:rPr lang="en-US" dirty="0"/>
              <a:t>Assessment </a:t>
            </a:r>
            <a:endParaRPr lang="en-US" dirty="0" smtClean="0"/>
          </a:p>
          <a:p>
            <a:pPr algn="just">
              <a:lnSpc>
                <a:spcPct val="150000"/>
              </a:lnSpc>
              <a:spcAft>
                <a:spcPts val="1000"/>
              </a:spcAft>
            </a:pPr>
            <a:r>
              <a:rPr lang="en-US" dirty="0" smtClean="0"/>
              <a:t>2</a:t>
            </a:r>
            <a:r>
              <a:rPr lang="en-US" dirty="0"/>
              <a:t>. </a:t>
            </a:r>
            <a:r>
              <a:rPr lang="en-US" dirty="0" smtClean="0"/>
              <a:t>Thematic </a:t>
            </a:r>
            <a:r>
              <a:rPr lang="en-US" dirty="0"/>
              <a:t>Unit:  My body and the five senses    </a:t>
            </a:r>
            <a:endParaRPr lang="en-US" dirty="0" smtClean="0"/>
          </a:p>
          <a:p>
            <a:pPr marL="342900" indent="-342900" algn="just">
              <a:lnSpc>
                <a:spcPct val="150000"/>
              </a:lnSpc>
              <a:spcAft>
                <a:spcPts val="1000"/>
              </a:spcAft>
              <a:buAutoNum type="arabicPeriod" startAt="3"/>
            </a:pPr>
            <a:r>
              <a:rPr lang="en-US" dirty="0" smtClean="0"/>
              <a:t>Subject Area: Math</a:t>
            </a:r>
          </a:p>
          <a:p>
            <a:pPr marL="342900" indent="-342900" algn="just">
              <a:lnSpc>
                <a:spcPct val="150000"/>
              </a:lnSpc>
              <a:spcAft>
                <a:spcPts val="1000"/>
              </a:spcAft>
              <a:buAutoNum type="arabicPeriod" startAt="3"/>
            </a:pPr>
            <a:r>
              <a:rPr lang="en-US" dirty="0" smtClean="0"/>
              <a:t>K2MDM1</a:t>
            </a:r>
            <a:r>
              <a:rPr lang="en-US" dirty="0"/>
              <a:t>: Compare and describe the length of two objects/ Create long and short objects in exploration and play/ Identify long and short objects in exploration and play</a:t>
            </a:r>
            <a:r>
              <a:rPr lang="en-US" dirty="0" smtClean="0"/>
              <a:t>.</a:t>
            </a:r>
          </a:p>
          <a:p>
            <a:pPr algn="just">
              <a:lnSpc>
                <a:spcPct val="150000"/>
              </a:lnSpc>
              <a:spcAft>
                <a:spcPts val="1000"/>
              </a:spcAft>
            </a:pPr>
            <a:r>
              <a:rPr lang="en-US" dirty="0">
                <a:ea typeface="Calibri" charset="0"/>
                <a:cs typeface="Arial" charset="0"/>
              </a:rPr>
              <a:t>Comparing and describing the length of two </a:t>
            </a:r>
            <a:r>
              <a:rPr lang="en-US" dirty="0" smtClean="0">
                <a:ea typeface="Calibri" charset="0"/>
                <a:cs typeface="Arial" charset="0"/>
              </a:rPr>
              <a:t>objects. I </a:t>
            </a:r>
            <a:r>
              <a:rPr lang="en-US" dirty="0">
                <a:ea typeface="Calibri" charset="0"/>
                <a:cs typeface="Arial" charset="0"/>
              </a:rPr>
              <a:t>tell students I will bring two of them not in the same height and then to lie them on the floor and then to discuss with students which one is tall. Then, I  bring a third student and then to carry out the assessment.  Here  assessing students will be according to the following</a:t>
            </a:r>
            <a:r>
              <a:rPr lang="en-US" dirty="0" smtClean="0">
                <a:ea typeface="Calibri" charset="0"/>
                <a:cs typeface="Arial" charset="0"/>
              </a:rPr>
              <a:t>:</a:t>
            </a:r>
          </a:p>
          <a:p>
            <a:r>
              <a:rPr lang="en-US" dirty="0"/>
              <a:t>M: </a:t>
            </a:r>
            <a:r>
              <a:rPr lang="en-US" b="1" dirty="0"/>
              <a:t>Mastered</a:t>
            </a:r>
            <a:r>
              <a:rPr lang="en-US" dirty="0"/>
              <a:t> </a:t>
            </a:r>
          </a:p>
          <a:p>
            <a:r>
              <a:rPr lang="en-US" dirty="0"/>
              <a:t>D: </a:t>
            </a:r>
            <a:r>
              <a:rPr lang="en-US" b="1" dirty="0"/>
              <a:t>Developing</a:t>
            </a:r>
            <a:r>
              <a:rPr lang="en-US" dirty="0"/>
              <a:t> </a:t>
            </a:r>
          </a:p>
          <a:p>
            <a:r>
              <a:rPr lang="en-US" dirty="0"/>
              <a:t>E: </a:t>
            </a:r>
            <a:r>
              <a:rPr lang="en-US" b="1" dirty="0"/>
              <a:t>Emerging</a:t>
            </a:r>
            <a:r>
              <a:rPr lang="en-US" dirty="0"/>
              <a:t> </a:t>
            </a:r>
          </a:p>
          <a:p>
            <a:pPr algn="just">
              <a:lnSpc>
                <a:spcPct val="150000"/>
              </a:lnSpc>
              <a:spcAft>
                <a:spcPts val="1000"/>
              </a:spcAft>
            </a:pPr>
            <a:endParaRPr lang="en-US" dirty="0" smtClean="0">
              <a:ea typeface="Calibri" charset="0"/>
              <a:cs typeface="Arial" charset="0"/>
            </a:endParaRPr>
          </a:p>
          <a:p>
            <a:pPr algn="just">
              <a:lnSpc>
                <a:spcPct val="150000"/>
              </a:lnSpc>
              <a:spcAft>
                <a:spcPts val="1000"/>
              </a:spcAft>
            </a:pPr>
            <a:endParaRPr lang="en-US" dirty="0">
              <a:effectLst/>
              <a:ea typeface="Calibri" charset="0"/>
              <a:cs typeface="Arial" charset="0"/>
            </a:endParaRPr>
          </a:p>
        </p:txBody>
      </p:sp>
    </p:spTree>
    <p:extLst>
      <p:ext uri="{BB962C8B-B14F-4D97-AF65-F5344CB8AC3E}">
        <p14:creationId xmlns:p14="http://schemas.microsoft.com/office/powerpoint/2010/main" val="1423185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none" dirty="0" smtClean="0"/>
              <a:t>Introduction</a:t>
            </a:r>
            <a:endParaRPr lang="en-US" cap="none" dirty="0"/>
          </a:p>
        </p:txBody>
      </p:sp>
      <p:sp>
        <p:nvSpPr>
          <p:cNvPr id="4" name="TextBox 3"/>
          <p:cNvSpPr txBox="1"/>
          <p:nvPr/>
        </p:nvSpPr>
        <p:spPr>
          <a:xfrm>
            <a:off x="246993" y="2526344"/>
            <a:ext cx="11698014" cy="3782830"/>
          </a:xfrm>
          <a:prstGeom prst="rect">
            <a:avLst/>
          </a:prstGeom>
          <a:noFill/>
        </p:spPr>
        <p:txBody>
          <a:bodyPr wrap="square" rtlCol="0">
            <a:spAutoFit/>
          </a:bodyPr>
          <a:lstStyle/>
          <a:p>
            <a:pPr>
              <a:lnSpc>
                <a:spcPct val="150000"/>
              </a:lnSpc>
            </a:pPr>
            <a:r>
              <a:rPr lang="en-US" dirty="0"/>
              <a:t>There are two basic types of assessments summative and formative assessment were each on each its own characteristics. Summative assessment aims at evaluating student learning and that normally done at the end of an instructional and such type of assessment has various examples including a midterm exam ( ESES </a:t>
            </a:r>
            <a:r>
              <a:rPr lang="en-US" dirty="0" err="1"/>
              <a:t>forKG</a:t>
            </a:r>
            <a:r>
              <a:rPr lang="en-US" dirty="0"/>
              <a:t> ), weekly test. Compared with the Formative assessment that aims at monitoring student learning via providing students with constant feedback used by teachers for improving their teaching and also improving students learning. This type of assessment helps students to identify their strengths and weaknesses and even it targets areas that require more work on .and target areas that need work. This type of assessment deals with students understanding immediately. Examples of the formative assessment used in the classroom including checklist, taking picture of students work, self-assessment through students evaluate themselves and more concerning constant </a:t>
            </a:r>
            <a:r>
              <a:rPr lang="en-US" dirty="0" smtClean="0"/>
              <a:t>evaluation</a:t>
            </a:r>
            <a:endParaRPr lang="en-US" dirty="0">
              <a:latin typeface="Times New Roman" charset="0"/>
              <a:ea typeface="Times New Roman" charset="0"/>
              <a:cs typeface="Times New Roman" charset="0"/>
            </a:endParaRPr>
          </a:p>
        </p:txBody>
      </p:sp>
      <p:sp>
        <p:nvSpPr>
          <p:cNvPr id="5" name="Rectangle 4"/>
          <p:cNvSpPr/>
          <p:nvPr/>
        </p:nvSpPr>
        <p:spPr>
          <a:xfrm>
            <a:off x="6140670" y="6116424"/>
            <a:ext cx="6096000" cy="615553"/>
          </a:xfrm>
          <a:prstGeom prst="rect">
            <a:avLst/>
          </a:prstGeom>
        </p:spPr>
        <p:txBody>
          <a:bodyPr>
            <a:spAutoFit/>
          </a:bodyPr>
          <a:lstStyle/>
          <a:p>
            <a:r>
              <a:rPr lang="en-US" spc="50" dirty="0">
                <a:latin typeface="Times New Roman" charset="0"/>
                <a:ea typeface="Times New Roman" charset="0"/>
              </a:rPr>
              <a:t>(</a:t>
            </a:r>
            <a:r>
              <a:rPr lang="en-US" sz="1600" spc="50" dirty="0">
                <a:latin typeface="Times New Roman" charset="0"/>
                <a:ea typeface="Times New Roman" charset="0"/>
              </a:rPr>
              <a:t>What is the difference between formative and summative assessment?, 2015)</a:t>
            </a:r>
            <a:r>
              <a:rPr lang="en-US" sz="1600" dirty="0"/>
              <a:t> </a:t>
            </a:r>
          </a:p>
        </p:txBody>
      </p:sp>
    </p:spTree>
    <p:extLst>
      <p:ext uri="{BB962C8B-B14F-4D97-AF65-F5344CB8AC3E}">
        <p14:creationId xmlns:p14="http://schemas.microsoft.com/office/powerpoint/2010/main" val="9564920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5" y="228968"/>
            <a:ext cx="7729728" cy="1188720"/>
          </a:xfrm>
        </p:spPr>
        <p:txBody>
          <a:bodyPr/>
          <a:lstStyle/>
          <a:p>
            <a:r>
              <a:rPr lang="en-US" dirty="0" smtClean="0"/>
              <a:t>Math</a:t>
            </a:r>
            <a:endParaRPr lang="en-US" dirty="0"/>
          </a:p>
        </p:txBody>
      </p:sp>
      <p:sp>
        <p:nvSpPr>
          <p:cNvPr id="3" name="Rectangle 2"/>
          <p:cNvSpPr/>
          <p:nvPr/>
        </p:nvSpPr>
        <p:spPr>
          <a:xfrm>
            <a:off x="105102" y="1773831"/>
            <a:ext cx="11981793" cy="2308324"/>
          </a:xfrm>
          <a:prstGeom prst="rect">
            <a:avLst/>
          </a:prstGeom>
        </p:spPr>
        <p:txBody>
          <a:bodyPr wrap="square">
            <a:spAutoFit/>
          </a:bodyPr>
          <a:lstStyle/>
          <a:p>
            <a:r>
              <a:rPr lang="en-US" dirty="0" smtClean="0"/>
              <a:t>M</a:t>
            </a:r>
            <a:r>
              <a:rPr lang="en-US" dirty="0"/>
              <a:t>: </a:t>
            </a:r>
            <a:r>
              <a:rPr lang="en-US" b="1" dirty="0" smtClean="0"/>
              <a:t>Mastered</a:t>
            </a:r>
            <a:r>
              <a:rPr lang="en-US" dirty="0"/>
              <a:t>: Can you classify the three according to their size from short to tall</a:t>
            </a:r>
            <a:r>
              <a:rPr lang="en-US" dirty="0" smtClean="0"/>
              <a:t>?</a:t>
            </a:r>
          </a:p>
          <a:p>
            <a:endParaRPr lang="en-US" dirty="0"/>
          </a:p>
          <a:p>
            <a:r>
              <a:rPr lang="en-US" dirty="0"/>
              <a:t>D: </a:t>
            </a:r>
            <a:r>
              <a:rPr lang="en-US" b="1" dirty="0" smtClean="0"/>
              <a:t>Developing</a:t>
            </a:r>
            <a:r>
              <a:rPr lang="en-US" dirty="0"/>
              <a:t>: Which one is taller? Which one is shorter</a:t>
            </a:r>
            <a:r>
              <a:rPr lang="en-US" dirty="0" smtClean="0"/>
              <a:t>?</a:t>
            </a:r>
          </a:p>
          <a:p>
            <a:endParaRPr lang="en-US" dirty="0"/>
          </a:p>
          <a:p>
            <a:r>
              <a:rPr lang="en-US" dirty="0"/>
              <a:t>E: </a:t>
            </a:r>
            <a:r>
              <a:rPr lang="en-US" b="1" dirty="0"/>
              <a:t>Emerging: </a:t>
            </a:r>
            <a:r>
              <a:rPr lang="en-US" dirty="0"/>
              <a:t>Which is different among the three persons?</a:t>
            </a:r>
            <a:r>
              <a:rPr lang="en-US" dirty="0" smtClean="0"/>
              <a:t> </a:t>
            </a:r>
          </a:p>
          <a:p>
            <a:endParaRPr lang="en-US" dirty="0"/>
          </a:p>
          <a:p>
            <a:r>
              <a:rPr lang="en-US" dirty="0"/>
              <a:t>If the student answered and classified the three students, gets the full mark that is 3/3. If the student answered and identified which one is taller, he gets  2/3/. However, the one answers what is the difference between the three persons, gets </a:t>
            </a:r>
            <a:r>
              <a:rPr lang="en-US" dirty="0" smtClean="0"/>
              <a:t>1/3.</a:t>
            </a:r>
            <a:endParaRPr lang="en-US" dirty="0"/>
          </a:p>
        </p:txBody>
      </p:sp>
    </p:spTree>
    <p:extLst>
      <p:ext uri="{BB962C8B-B14F-4D97-AF65-F5344CB8AC3E}">
        <p14:creationId xmlns:p14="http://schemas.microsoft.com/office/powerpoint/2010/main" val="12689836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5" y="228968"/>
            <a:ext cx="7729728" cy="1188720"/>
          </a:xfrm>
        </p:spPr>
        <p:txBody>
          <a:bodyPr/>
          <a:lstStyle/>
          <a:p>
            <a:r>
              <a:rPr lang="en-US" dirty="0" smtClean="0"/>
              <a:t>Math</a:t>
            </a:r>
            <a:endParaRPr lang="en-US" dirty="0"/>
          </a:p>
        </p:txBody>
      </p:sp>
      <p:sp>
        <p:nvSpPr>
          <p:cNvPr id="3" name="Rectangle 2"/>
          <p:cNvSpPr/>
          <p:nvPr/>
        </p:nvSpPr>
        <p:spPr>
          <a:xfrm>
            <a:off x="0" y="1417688"/>
            <a:ext cx="11981793" cy="5847755"/>
          </a:xfrm>
          <a:prstGeom prst="rect">
            <a:avLst/>
          </a:prstGeom>
        </p:spPr>
        <p:txBody>
          <a:bodyPr wrap="square">
            <a:spAutoFit/>
          </a:bodyPr>
          <a:lstStyle/>
          <a:p>
            <a:pPr algn="just">
              <a:lnSpc>
                <a:spcPct val="150000"/>
              </a:lnSpc>
              <a:spcAft>
                <a:spcPts val="1000"/>
              </a:spcAft>
            </a:pPr>
            <a:r>
              <a:rPr lang="en-US" dirty="0" smtClean="0"/>
              <a:t>1.Type </a:t>
            </a:r>
            <a:r>
              <a:rPr lang="en-US" dirty="0"/>
              <a:t>of assessment: </a:t>
            </a:r>
            <a:r>
              <a:rPr lang="en-US" dirty="0" smtClean="0"/>
              <a:t>Summative </a:t>
            </a:r>
            <a:r>
              <a:rPr lang="en-US" dirty="0"/>
              <a:t>Assessment </a:t>
            </a:r>
            <a:endParaRPr lang="en-US" dirty="0" smtClean="0"/>
          </a:p>
          <a:p>
            <a:pPr algn="just">
              <a:lnSpc>
                <a:spcPct val="150000"/>
              </a:lnSpc>
              <a:spcAft>
                <a:spcPts val="1000"/>
              </a:spcAft>
            </a:pPr>
            <a:r>
              <a:rPr lang="en-US" dirty="0" smtClean="0"/>
              <a:t>2</a:t>
            </a:r>
            <a:r>
              <a:rPr lang="en-US" dirty="0"/>
              <a:t>. </a:t>
            </a:r>
            <a:r>
              <a:rPr lang="en-US" dirty="0" smtClean="0"/>
              <a:t>Thematic </a:t>
            </a:r>
            <a:r>
              <a:rPr lang="en-US" dirty="0"/>
              <a:t>Unit:  My body and the five senses    </a:t>
            </a:r>
            <a:endParaRPr lang="en-US" dirty="0" smtClean="0"/>
          </a:p>
          <a:p>
            <a:pPr marL="342900" indent="-342900" algn="just">
              <a:lnSpc>
                <a:spcPct val="150000"/>
              </a:lnSpc>
              <a:spcAft>
                <a:spcPts val="1000"/>
              </a:spcAft>
              <a:buAutoNum type="arabicPeriod" startAt="3"/>
            </a:pPr>
            <a:r>
              <a:rPr lang="en-US" dirty="0" smtClean="0"/>
              <a:t>Subject Area: Math</a:t>
            </a:r>
          </a:p>
          <a:p>
            <a:pPr marL="342900" indent="-342900" algn="just">
              <a:lnSpc>
                <a:spcPct val="150000"/>
              </a:lnSpc>
              <a:spcAft>
                <a:spcPts val="1000"/>
              </a:spcAft>
              <a:buAutoNum type="arabicPeriod" startAt="3"/>
            </a:pPr>
            <a:r>
              <a:rPr lang="en-US" dirty="0" smtClean="0"/>
              <a:t>K2MDM1</a:t>
            </a:r>
            <a:r>
              <a:rPr lang="en-US" dirty="0"/>
              <a:t>: Compare and describe the length of two objects/ Create long and short objects in exploration and play/ Identify long and short objects in exploration and play</a:t>
            </a:r>
            <a:r>
              <a:rPr lang="en-US" dirty="0" smtClean="0"/>
              <a:t>.</a:t>
            </a:r>
          </a:p>
          <a:p>
            <a:pPr algn="just">
              <a:lnSpc>
                <a:spcPct val="150000"/>
              </a:lnSpc>
              <a:spcAft>
                <a:spcPts val="1000"/>
              </a:spcAft>
            </a:pPr>
            <a:r>
              <a:rPr lang="en-US" dirty="0"/>
              <a:t>Comparing and describing the length of two objects</a:t>
            </a:r>
            <a:r>
              <a:rPr lang="en-US" dirty="0" smtClean="0"/>
              <a:t>. I </a:t>
            </a:r>
            <a:r>
              <a:rPr lang="en-US" dirty="0"/>
              <a:t>tell students I will bring two of them not in the same height and then to lie them on the floor and then to discuss with students which one is tall. Then, I  bring a third student and then to carry out the assessment.  Here  assessing students will be according to the following:</a:t>
            </a:r>
            <a:endParaRPr lang="en-US" dirty="0" smtClean="0"/>
          </a:p>
          <a:p>
            <a:r>
              <a:rPr lang="en-US" dirty="0" smtClean="0"/>
              <a:t>M</a:t>
            </a:r>
            <a:r>
              <a:rPr lang="en-US" dirty="0"/>
              <a:t>: </a:t>
            </a:r>
            <a:r>
              <a:rPr lang="en-US" b="1" dirty="0"/>
              <a:t>Mastered</a:t>
            </a:r>
            <a:r>
              <a:rPr lang="en-US" dirty="0"/>
              <a:t> </a:t>
            </a:r>
          </a:p>
          <a:p>
            <a:r>
              <a:rPr lang="en-US" dirty="0"/>
              <a:t>D: </a:t>
            </a:r>
            <a:r>
              <a:rPr lang="en-US" b="1" dirty="0"/>
              <a:t>Developing</a:t>
            </a:r>
            <a:r>
              <a:rPr lang="en-US" dirty="0"/>
              <a:t> </a:t>
            </a:r>
          </a:p>
          <a:p>
            <a:r>
              <a:rPr lang="en-US" dirty="0"/>
              <a:t>E: </a:t>
            </a:r>
            <a:r>
              <a:rPr lang="en-US" b="1" dirty="0"/>
              <a:t>Emerging</a:t>
            </a:r>
            <a:r>
              <a:rPr lang="en-US" dirty="0"/>
              <a:t> </a:t>
            </a:r>
          </a:p>
          <a:p>
            <a:pPr algn="just">
              <a:lnSpc>
                <a:spcPct val="150000"/>
              </a:lnSpc>
              <a:spcAft>
                <a:spcPts val="1000"/>
              </a:spcAft>
            </a:pPr>
            <a:endParaRPr lang="en-US" dirty="0" smtClean="0">
              <a:ea typeface="Calibri" charset="0"/>
              <a:cs typeface="Arial" charset="0"/>
            </a:endParaRPr>
          </a:p>
          <a:p>
            <a:pPr algn="just">
              <a:lnSpc>
                <a:spcPct val="150000"/>
              </a:lnSpc>
              <a:spcAft>
                <a:spcPts val="1000"/>
              </a:spcAft>
            </a:pPr>
            <a:endParaRPr lang="en-US" dirty="0">
              <a:effectLst/>
              <a:ea typeface="Calibri" charset="0"/>
              <a:cs typeface="Arial" charset="0"/>
            </a:endParaRPr>
          </a:p>
        </p:txBody>
      </p:sp>
    </p:spTree>
    <p:extLst>
      <p:ext uri="{BB962C8B-B14F-4D97-AF65-F5344CB8AC3E}">
        <p14:creationId xmlns:p14="http://schemas.microsoft.com/office/powerpoint/2010/main" val="3030725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5" y="228968"/>
            <a:ext cx="7729728" cy="1188720"/>
          </a:xfrm>
        </p:spPr>
        <p:txBody>
          <a:bodyPr/>
          <a:lstStyle/>
          <a:p>
            <a:r>
              <a:rPr lang="en-US" dirty="0" smtClean="0"/>
              <a:t>Math</a:t>
            </a:r>
            <a:endParaRPr lang="en-US" dirty="0"/>
          </a:p>
        </p:txBody>
      </p:sp>
      <p:sp>
        <p:nvSpPr>
          <p:cNvPr id="3" name="Rectangle 2"/>
          <p:cNvSpPr/>
          <p:nvPr/>
        </p:nvSpPr>
        <p:spPr>
          <a:xfrm>
            <a:off x="0" y="1627894"/>
            <a:ext cx="11981793" cy="3544560"/>
          </a:xfrm>
          <a:prstGeom prst="rect">
            <a:avLst/>
          </a:prstGeom>
        </p:spPr>
        <p:txBody>
          <a:bodyPr wrap="square">
            <a:spAutoFit/>
          </a:bodyPr>
          <a:lstStyle/>
          <a:p>
            <a:r>
              <a:rPr lang="en-US" dirty="0" smtClean="0"/>
              <a:t>M</a:t>
            </a:r>
            <a:r>
              <a:rPr lang="en-US" dirty="0"/>
              <a:t>: </a:t>
            </a:r>
            <a:r>
              <a:rPr lang="en-US" b="1" dirty="0" smtClean="0"/>
              <a:t>Mastered</a:t>
            </a:r>
            <a:r>
              <a:rPr lang="en-US" dirty="0"/>
              <a:t>: Can  you classify the three according to their size from short to tall? </a:t>
            </a:r>
            <a:endParaRPr lang="en-US" dirty="0" smtClean="0"/>
          </a:p>
          <a:p>
            <a:endParaRPr lang="en-US" dirty="0"/>
          </a:p>
          <a:p>
            <a:r>
              <a:rPr lang="en-US" dirty="0" smtClean="0"/>
              <a:t>D</a:t>
            </a:r>
            <a:r>
              <a:rPr lang="en-US" dirty="0"/>
              <a:t>: </a:t>
            </a:r>
            <a:r>
              <a:rPr lang="en-US" b="1" dirty="0" smtClean="0"/>
              <a:t>Developing</a:t>
            </a:r>
            <a:r>
              <a:rPr lang="en-US" dirty="0"/>
              <a:t>: Which one is taller? Which one is shorter?</a:t>
            </a:r>
            <a:endParaRPr lang="en-US" dirty="0" smtClean="0"/>
          </a:p>
          <a:p>
            <a:endParaRPr lang="en-US" dirty="0"/>
          </a:p>
          <a:p>
            <a:r>
              <a:rPr lang="en-US" dirty="0"/>
              <a:t>E: </a:t>
            </a:r>
            <a:r>
              <a:rPr lang="en-US" b="1" dirty="0" smtClean="0"/>
              <a:t>Emerging:</a:t>
            </a:r>
            <a:r>
              <a:rPr lang="en-US" dirty="0"/>
              <a:t> Which  is different among the three persons? </a:t>
            </a:r>
            <a:endParaRPr lang="en-US" dirty="0" smtClean="0"/>
          </a:p>
          <a:p>
            <a:endParaRPr lang="en-US" dirty="0"/>
          </a:p>
          <a:p>
            <a:r>
              <a:rPr lang="en-US" dirty="0"/>
              <a:t>If the student answered and classified the three students, gets points from class Doggo  If the student answered and identified which one is taller,   gets stickers/. However, the one answers what is the difference between the three persons, drawing a happy face on his hand.</a:t>
            </a:r>
          </a:p>
          <a:p>
            <a:pPr algn="just">
              <a:lnSpc>
                <a:spcPct val="150000"/>
              </a:lnSpc>
              <a:spcAft>
                <a:spcPts val="1000"/>
              </a:spcAft>
            </a:pPr>
            <a:endParaRPr lang="en-US" dirty="0" smtClean="0">
              <a:ea typeface="Calibri" charset="0"/>
              <a:cs typeface="Arial" charset="0"/>
            </a:endParaRPr>
          </a:p>
          <a:p>
            <a:pPr algn="just">
              <a:lnSpc>
                <a:spcPct val="150000"/>
              </a:lnSpc>
              <a:spcAft>
                <a:spcPts val="1000"/>
              </a:spcAft>
            </a:pPr>
            <a:endParaRPr lang="en-US" dirty="0">
              <a:effectLst/>
              <a:ea typeface="Calibri" charset="0"/>
              <a:cs typeface="Arial" charset="0"/>
            </a:endParaRPr>
          </a:p>
        </p:txBody>
      </p:sp>
    </p:spTree>
    <p:extLst>
      <p:ext uri="{BB962C8B-B14F-4D97-AF65-F5344CB8AC3E}">
        <p14:creationId xmlns:p14="http://schemas.microsoft.com/office/powerpoint/2010/main" val="17800710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ltLang="x-none" b="1" cap="none" dirty="0">
                <a:solidFill>
                  <a:srgbClr val="365F91"/>
                </a:solidFill>
                <a:latin typeface="Cambria" charset="0"/>
                <a:ea typeface="Times New Roman" charset="0"/>
                <a:cs typeface="Times New Roman" charset="0"/>
              </a:rPr>
              <a:t>References</a:t>
            </a:r>
            <a:endParaRPr lang="en-US" dirty="0"/>
          </a:p>
        </p:txBody>
      </p:sp>
      <p:sp>
        <p:nvSpPr>
          <p:cNvPr id="6" name="Rectangle 3"/>
          <p:cNvSpPr>
            <a:spLocks noChangeArrowheads="1"/>
          </p:cNvSpPr>
          <p:nvPr/>
        </p:nvSpPr>
        <p:spPr bwMode="auto">
          <a:xfrm>
            <a:off x="762000" y="2806743"/>
            <a:ext cx="8403020" cy="1692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0" tIns="304704" rIns="0" bIns="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x-none" altLang="x-none" b="1" i="0" u="none" strike="noStrike" cap="none" normalizeH="0" baseline="0" dirty="0">
                <a:ln>
                  <a:noFill/>
                </a:ln>
                <a:solidFill>
                  <a:srgbClr val="365F91"/>
                </a:solidFill>
                <a:effectLst/>
                <a:latin typeface="Cambria" charset="0"/>
                <a:ea typeface="Times New Roman" charset="0"/>
                <a:cs typeface="Times New Roman" charset="0"/>
              </a:rPr>
              <a:t>References </a:t>
            </a:r>
          </a:p>
          <a:p>
            <a:pPr marL="0" marR="0" lvl="0" indent="0" defTabSz="914400" rtl="0" eaLnBrk="0" fontAlgn="base" latinLnBrk="0" hangingPunct="0">
              <a:lnSpc>
                <a:spcPct val="100000"/>
              </a:lnSpc>
              <a:spcBef>
                <a:spcPct val="0"/>
              </a:spcBef>
              <a:spcAft>
                <a:spcPct val="0"/>
              </a:spcAft>
              <a:buClrTx/>
              <a:buSzTx/>
              <a:buFontTx/>
              <a:buNone/>
              <a:tabLst/>
            </a:pPr>
            <a:r>
              <a:rPr kumimoji="0" lang="x-none" altLang="x-none" b="1" i="1" u="none" strike="noStrike" cap="none" normalizeH="0" baseline="0" dirty="0">
                <a:ln>
                  <a:noFill/>
                </a:ln>
                <a:effectLst/>
              </a:rPr>
              <a:t>What is the difference between formative and summative assessment?</a:t>
            </a:r>
            <a:r>
              <a:rPr kumimoji="0" lang="x-none" altLang="x-none" b="0" i="0" u="none" strike="noStrike" cap="none" normalizeH="0" baseline="0" dirty="0">
                <a:ln>
                  <a:noFill/>
                </a:ln>
                <a:solidFill>
                  <a:schemeClr val="tx1"/>
                </a:solidFill>
                <a:effectLst/>
                <a:latin typeface="Arial" charset="0"/>
              </a:rPr>
              <a:t> (2015). Retrieved from https://www.cmu.edu/teaching/assessment/basics/formative-summative.html</a:t>
            </a:r>
          </a:p>
          <a:p>
            <a:pPr marL="0" marR="0" lvl="0" indent="0" defTabSz="914400" rtl="0" eaLnBrk="0" fontAlgn="base" latinLnBrk="0" hangingPunct="0">
              <a:lnSpc>
                <a:spcPct val="100000"/>
              </a:lnSpc>
              <a:spcBef>
                <a:spcPct val="0"/>
              </a:spcBef>
              <a:spcAft>
                <a:spcPct val="0"/>
              </a:spcAft>
              <a:buClrTx/>
              <a:buSzTx/>
              <a:buFontTx/>
              <a:buNone/>
              <a:tabLst/>
            </a:pPr>
            <a:endParaRPr kumimoji="0" lang="x-none" altLang="x-none" b="0"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1059228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460195"/>
            <a:ext cx="7729728" cy="1188720"/>
          </a:xfrm>
        </p:spPr>
        <p:txBody>
          <a:bodyPr/>
          <a:lstStyle/>
          <a:p>
            <a:r>
              <a:rPr lang="en-US" b="1" dirty="0" smtClean="0"/>
              <a:t>T</a:t>
            </a:r>
            <a:r>
              <a:rPr lang="en-US" b="1" cap="none" dirty="0" smtClean="0"/>
              <a:t>he</a:t>
            </a:r>
            <a:r>
              <a:rPr lang="en-US" b="1" dirty="0" smtClean="0"/>
              <a:t> f</a:t>
            </a:r>
            <a:r>
              <a:rPr lang="en-US" b="1" cap="none" dirty="0" smtClean="0"/>
              <a:t>irst</a:t>
            </a:r>
            <a:r>
              <a:rPr lang="en-US" b="1" dirty="0" smtClean="0"/>
              <a:t> o</a:t>
            </a:r>
            <a:r>
              <a:rPr lang="en-US" b="1" cap="none" dirty="0" smtClean="0"/>
              <a:t>utcome</a:t>
            </a:r>
            <a:r>
              <a:rPr lang="en-US" b="1" dirty="0" smtClean="0"/>
              <a:t> (L</a:t>
            </a:r>
            <a:r>
              <a:rPr lang="en-US" b="1" cap="none" dirty="0" smtClean="0"/>
              <a:t>iteracy</a:t>
            </a:r>
            <a:r>
              <a:rPr lang="en-US" b="1" dirty="0" smtClean="0"/>
              <a:t> 1)</a:t>
            </a:r>
            <a:endParaRPr lang="en-US" dirty="0"/>
          </a:p>
        </p:txBody>
      </p:sp>
      <p:sp>
        <p:nvSpPr>
          <p:cNvPr id="3" name="TextBox 2"/>
          <p:cNvSpPr txBox="1"/>
          <p:nvPr/>
        </p:nvSpPr>
        <p:spPr>
          <a:xfrm>
            <a:off x="0" y="1817081"/>
            <a:ext cx="12192000" cy="4708981"/>
          </a:xfrm>
          <a:prstGeom prst="rect">
            <a:avLst/>
          </a:prstGeom>
          <a:noFill/>
        </p:spPr>
        <p:txBody>
          <a:bodyPr wrap="square" rtlCol="0">
            <a:spAutoFit/>
          </a:bodyPr>
          <a:lstStyle/>
          <a:p>
            <a:pPr algn="ctr"/>
            <a:r>
              <a:rPr lang="en-US" sz="2000" dirty="0" smtClean="0"/>
              <a:t>First</a:t>
            </a:r>
            <a:r>
              <a:rPr lang="en-US" sz="2000" dirty="0"/>
              <a:t>: summative assessment</a:t>
            </a:r>
            <a:r>
              <a:rPr lang="en-US" sz="2000" dirty="0" smtClean="0"/>
              <a:t>:</a:t>
            </a:r>
          </a:p>
          <a:p>
            <a:r>
              <a:rPr lang="en-US" sz="2000" dirty="0" smtClean="0"/>
              <a:t>1</a:t>
            </a:r>
            <a:r>
              <a:rPr lang="en-US" sz="2000" dirty="0"/>
              <a:t>. Type of assessment: Summative </a:t>
            </a:r>
            <a:r>
              <a:rPr lang="en-US" sz="2000" dirty="0" smtClean="0"/>
              <a:t>Assessment</a:t>
            </a:r>
            <a:endParaRPr lang="en-US" sz="2000" dirty="0"/>
          </a:p>
          <a:p>
            <a:r>
              <a:rPr lang="en-US" sz="2000" dirty="0"/>
              <a:t>2. Thematic Unit: My Body and My Five </a:t>
            </a:r>
            <a:r>
              <a:rPr lang="en-US" sz="2000" dirty="0" smtClean="0"/>
              <a:t>Senses</a:t>
            </a:r>
            <a:endParaRPr lang="en-US" sz="2000" dirty="0"/>
          </a:p>
          <a:p>
            <a:r>
              <a:rPr lang="en-US" sz="2000" dirty="0"/>
              <a:t>3. Subject Area: </a:t>
            </a:r>
            <a:r>
              <a:rPr lang="en-US" sz="2000" dirty="0" smtClean="0"/>
              <a:t>Literacy</a:t>
            </a:r>
            <a:r>
              <a:rPr lang="en-US" sz="2000" dirty="0"/>
              <a:t> </a:t>
            </a:r>
          </a:p>
          <a:p>
            <a:r>
              <a:rPr lang="en-US" sz="2000" dirty="0"/>
              <a:t>4. ADEC: KLPA3: Listen to and identify phonemes in words/ Listen to and say individual phonemes in words through reading words slowly/ Listen to individual phonemes in words</a:t>
            </a:r>
          </a:p>
          <a:p>
            <a:r>
              <a:rPr lang="en-US" sz="2000" dirty="0"/>
              <a:t> </a:t>
            </a:r>
          </a:p>
          <a:p>
            <a:r>
              <a:rPr lang="en-US" sz="2000" dirty="0"/>
              <a:t>The teacher will assess students through asking them some questions a number of different levels of questions to meet the various levels in the class as not all the children at the same level as follow:</a:t>
            </a:r>
          </a:p>
          <a:p>
            <a:r>
              <a:rPr lang="en-US" sz="2000" dirty="0"/>
              <a:t> </a:t>
            </a:r>
          </a:p>
          <a:p>
            <a:r>
              <a:rPr lang="en-US" sz="2000" dirty="0"/>
              <a:t>M: </a:t>
            </a:r>
            <a:r>
              <a:rPr lang="en-US" sz="2000" b="1" dirty="0"/>
              <a:t>Mastered</a:t>
            </a:r>
            <a:r>
              <a:rPr lang="en-US" sz="2000" dirty="0"/>
              <a:t> </a:t>
            </a:r>
          </a:p>
          <a:p>
            <a:r>
              <a:rPr lang="en-US" sz="2000" dirty="0"/>
              <a:t>D: </a:t>
            </a:r>
            <a:r>
              <a:rPr lang="en-US" sz="2000" b="1" dirty="0"/>
              <a:t>Developing</a:t>
            </a:r>
            <a:r>
              <a:rPr lang="en-US" sz="2000" dirty="0"/>
              <a:t> </a:t>
            </a:r>
          </a:p>
          <a:p>
            <a:r>
              <a:rPr lang="en-US" sz="2000" dirty="0"/>
              <a:t>E: </a:t>
            </a:r>
            <a:r>
              <a:rPr lang="en-US" sz="2000" b="1" dirty="0"/>
              <a:t>Emerging</a:t>
            </a:r>
            <a:r>
              <a:rPr lang="en-US" sz="2000" dirty="0"/>
              <a:t> </a:t>
            </a:r>
          </a:p>
          <a:p>
            <a:r>
              <a:rPr lang="en-US" sz="2000" dirty="0"/>
              <a:t> </a:t>
            </a:r>
          </a:p>
          <a:p>
            <a:r>
              <a:rPr lang="en-US" sz="2000" dirty="0"/>
              <a:t>That all was done through identifying the grading and some questions</a:t>
            </a:r>
          </a:p>
        </p:txBody>
      </p:sp>
    </p:spTree>
    <p:extLst>
      <p:ext uri="{BB962C8B-B14F-4D97-AF65-F5344CB8AC3E}">
        <p14:creationId xmlns:p14="http://schemas.microsoft.com/office/powerpoint/2010/main" val="10607283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9908" y="334072"/>
            <a:ext cx="7729728" cy="1188720"/>
          </a:xfrm>
        </p:spPr>
        <p:txBody>
          <a:bodyPr/>
          <a:lstStyle/>
          <a:p>
            <a:r>
              <a:rPr lang="en-US" b="1" dirty="0" smtClean="0"/>
              <a:t>G</a:t>
            </a:r>
            <a:r>
              <a:rPr lang="en-US" b="1" cap="none" dirty="0" smtClean="0"/>
              <a:t>rading</a:t>
            </a:r>
            <a:r>
              <a:rPr lang="en-US" b="1" dirty="0" smtClean="0"/>
              <a:t> </a:t>
            </a:r>
            <a:endParaRPr lang="en-US" dirty="0"/>
          </a:p>
        </p:txBody>
      </p:sp>
      <p:sp>
        <p:nvSpPr>
          <p:cNvPr id="3" name="Rectangle 2"/>
          <p:cNvSpPr/>
          <p:nvPr/>
        </p:nvSpPr>
        <p:spPr>
          <a:xfrm>
            <a:off x="0" y="1746541"/>
            <a:ext cx="12276083" cy="3139321"/>
          </a:xfrm>
          <a:prstGeom prst="rect">
            <a:avLst/>
          </a:prstGeom>
        </p:spPr>
        <p:txBody>
          <a:bodyPr wrap="square">
            <a:spAutoFit/>
          </a:bodyPr>
          <a:lstStyle/>
          <a:p>
            <a:r>
              <a:rPr lang="en-US" dirty="0"/>
              <a:t>The teacher will use this assessment from scale to choose her instructions on the needs of the children in her </a:t>
            </a:r>
            <a:r>
              <a:rPr lang="en-US" dirty="0" err="1"/>
              <a:t>class.Even</a:t>
            </a:r>
            <a:r>
              <a:rPr lang="en-US" dirty="0"/>
              <a:t> grading according to the levels of students. If the student picked all the answers, he will get the full mark and if the child got half of the questions, he or she will get half of the mark and so on</a:t>
            </a:r>
            <a:r>
              <a:rPr lang="en-US" dirty="0" smtClean="0"/>
              <a:t>.</a:t>
            </a:r>
          </a:p>
          <a:p>
            <a:endParaRPr lang="en-US" dirty="0" smtClean="0"/>
          </a:p>
          <a:p>
            <a:r>
              <a:rPr lang="en-US" dirty="0"/>
              <a:t>Some assessment </a:t>
            </a:r>
            <a:r>
              <a:rPr lang="en-US" dirty="0" smtClean="0"/>
              <a:t>Questions </a:t>
            </a:r>
          </a:p>
          <a:p>
            <a:r>
              <a:rPr lang="en-US" dirty="0" smtClean="0"/>
              <a:t>Mastered: </a:t>
            </a:r>
          </a:p>
          <a:p>
            <a:r>
              <a:rPr lang="en-US" dirty="0" smtClean="0"/>
              <a:t>What </a:t>
            </a:r>
            <a:r>
              <a:rPr lang="en-US" dirty="0"/>
              <a:t>sound do you hear at the beginning of the word “ hand </a:t>
            </a:r>
            <a:r>
              <a:rPr lang="en-US" dirty="0" smtClean="0"/>
              <a:t>“?</a:t>
            </a:r>
          </a:p>
          <a:p>
            <a:r>
              <a:rPr lang="en-US" dirty="0" smtClean="0"/>
              <a:t>The </a:t>
            </a:r>
            <a:r>
              <a:rPr lang="en-US" dirty="0"/>
              <a:t>same question but changing to the second, and the last of the word etc</a:t>
            </a:r>
            <a:r>
              <a:rPr lang="en-US" dirty="0" smtClean="0"/>
              <a:t>. </a:t>
            </a:r>
          </a:p>
          <a:p>
            <a:endParaRPr lang="en-US" dirty="0" smtClean="0"/>
          </a:p>
          <a:p>
            <a:r>
              <a:rPr lang="en-US" dirty="0" smtClean="0"/>
              <a:t>Developing </a:t>
            </a:r>
            <a:r>
              <a:rPr lang="en-US" dirty="0"/>
              <a:t>and </a:t>
            </a:r>
            <a:r>
              <a:rPr lang="en-US" dirty="0" smtClean="0"/>
              <a:t>Emerging:</a:t>
            </a:r>
          </a:p>
          <a:p>
            <a:r>
              <a:rPr lang="en-US" dirty="0" smtClean="0"/>
              <a:t>What </a:t>
            </a:r>
            <a:r>
              <a:rPr lang="en-US" dirty="0"/>
              <a:t>is this letter? Pointing to the first letter of the word “ nose “</a:t>
            </a:r>
          </a:p>
        </p:txBody>
      </p:sp>
    </p:spTree>
    <p:extLst>
      <p:ext uri="{BB962C8B-B14F-4D97-AF65-F5344CB8AC3E}">
        <p14:creationId xmlns:p14="http://schemas.microsoft.com/office/powerpoint/2010/main" val="4556501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1950" y="134375"/>
            <a:ext cx="7729728" cy="1188720"/>
          </a:xfrm>
        </p:spPr>
        <p:txBody>
          <a:bodyPr>
            <a:normAutofit/>
          </a:bodyPr>
          <a:lstStyle/>
          <a:p>
            <a:r>
              <a:rPr lang="en-US" b="1" dirty="0"/>
              <a:t>T</a:t>
            </a:r>
            <a:r>
              <a:rPr lang="en-US" b="1" cap="none" dirty="0"/>
              <a:t>he</a:t>
            </a:r>
            <a:r>
              <a:rPr lang="en-US" b="1" dirty="0"/>
              <a:t> f</a:t>
            </a:r>
            <a:r>
              <a:rPr lang="en-US" b="1" cap="none" dirty="0"/>
              <a:t>irst</a:t>
            </a:r>
            <a:r>
              <a:rPr lang="en-US" b="1" dirty="0"/>
              <a:t> o</a:t>
            </a:r>
            <a:r>
              <a:rPr lang="en-US" b="1" cap="none" dirty="0"/>
              <a:t>utcome</a:t>
            </a:r>
            <a:r>
              <a:rPr lang="en-US" b="1" dirty="0"/>
              <a:t> (L</a:t>
            </a:r>
            <a:r>
              <a:rPr lang="en-US" b="1" cap="none" dirty="0"/>
              <a:t>iteracy</a:t>
            </a:r>
            <a:r>
              <a:rPr lang="en-US" b="1" dirty="0"/>
              <a:t> </a:t>
            </a:r>
            <a:r>
              <a:rPr lang="en-US" b="1" dirty="0" smtClean="0"/>
              <a:t>1)</a:t>
            </a:r>
            <a:endParaRPr lang="en-US" dirty="0"/>
          </a:p>
        </p:txBody>
      </p:sp>
      <p:sp>
        <p:nvSpPr>
          <p:cNvPr id="3" name="Rectangle 2"/>
          <p:cNvSpPr/>
          <p:nvPr/>
        </p:nvSpPr>
        <p:spPr>
          <a:xfrm>
            <a:off x="0" y="1516928"/>
            <a:ext cx="12191999" cy="4616648"/>
          </a:xfrm>
          <a:prstGeom prst="rect">
            <a:avLst/>
          </a:prstGeom>
        </p:spPr>
        <p:txBody>
          <a:bodyPr wrap="square">
            <a:spAutoFit/>
          </a:bodyPr>
          <a:lstStyle/>
          <a:p>
            <a:pPr algn="ctr"/>
            <a:r>
              <a:rPr lang="en-US" dirty="0"/>
              <a:t>Second Formative </a:t>
            </a:r>
            <a:r>
              <a:rPr lang="en-US" dirty="0" smtClean="0"/>
              <a:t>Assessment:</a:t>
            </a:r>
          </a:p>
          <a:p>
            <a:pPr marL="342900" indent="-342900">
              <a:buAutoNum type="arabicPeriod"/>
            </a:pPr>
            <a:r>
              <a:rPr lang="en-US" dirty="0" smtClean="0"/>
              <a:t>Type </a:t>
            </a:r>
            <a:r>
              <a:rPr lang="en-US" dirty="0"/>
              <a:t>of assessment: Formative </a:t>
            </a:r>
            <a:r>
              <a:rPr lang="en-US" dirty="0" smtClean="0"/>
              <a:t>Assessment</a:t>
            </a:r>
          </a:p>
          <a:p>
            <a:pPr marL="342900" indent="-342900">
              <a:buAutoNum type="arabicPeriod"/>
            </a:pPr>
            <a:r>
              <a:rPr lang="en-US" dirty="0" smtClean="0"/>
              <a:t>Thematic </a:t>
            </a:r>
            <a:r>
              <a:rPr lang="en-US" dirty="0"/>
              <a:t>Unit: My Body and My Five </a:t>
            </a:r>
            <a:r>
              <a:rPr lang="en-US" dirty="0" smtClean="0"/>
              <a:t>Senses</a:t>
            </a:r>
          </a:p>
          <a:p>
            <a:pPr marL="342900" indent="-342900">
              <a:buAutoNum type="arabicPeriod"/>
            </a:pPr>
            <a:r>
              <a:rPr lang="en-US" dirty="0" smtClean="0"/>
              <a:t> </a:t>
            </a:r>
            <a:r>
              <a:rPr lang="en-US" dirty="0"/>
              <a:t>Subject Area: </a:t>
            </a:r>
            <a:r>
              <a:rPr lang="en-US" dirty="0" smtClean="0"/>
              <a:t>Literacy</a:t>
            </a:r>
            <a:endParaRPr lang="en-US" dirty="0"/>
          </a:p>
          <a:p>
            <a:pPr marL="342900" indent="-342900">
              <a:buAutoNum type="arabicPeriod"/>
            </a:pPr>
            <a:r>
              <a:rPr lang="en-US" dirty="0" smtClean="0"/>
              <a:t>ADEC</a:t>
            </a:r>
            <a:r>
              <a:rPr lang="en-US" dirty="0"/>
              <a:t>: KLPA3: Listen to and identify phonemes in words/ Listen to and say individual phonemes in words through reading words slowly/ Listen to individual phonemes in </a:t>
            </a:r>
            <a:r>
              <a:rPr lang="en-US" dirty="0" smtClean="0"/>
              <a:t>words.</a:t>
            </a:r>
          </a:p>
          <a:p>
            <a:pPr marL="342900" indent="-342900">
              <a:buAutoNum type="arabicPeriod"/>
            </a:pPr>
            <a:endParaRPr lang="en-US" dirty="0" smtClean="0"/>
          </a:p>
          <a:p>
            <a:pPr marL="342900" indent="-342900">
              <a:buAutoNum type="arabicPeriod"/>
            </a:pPr>
            <a:endParaRPr lang="en-US" dirty="0"/>
          </a:p>
          <a:p>
            <a:r>
              <a:rPr lang="en-US" dirty="0" smtClean="0"/>
              <a:t>The </a:t>
            </a:r>
            <a:r>
              <a:rPr lang="en-US" dirty="0"/>
              <a:t>teacher will assess students through asking them some questions according to the different levels of students as not all the children at the same level as follow</a:t>
            </a:r>
            <a:r>
              <a:rPr lang="en-US" dirty="0" smtClean="0"/>
              <a:t>:</a:t>
            </a:r>
          </a:p>
          <a:p>
            <a:endParaRPr lang="en-US" dirty="0" smtClean="0"/>
          </a:p>
          <a:p>
            <a:r>
              <a:rPr lang="en-US" dirty="0"/>
              <a:t>M: </a:t>
            </a:r>
            <a:r>
              <a:rPr lang="en-US" b="1" dirty="0"/>
              <a:t>Mastered</a:t>
            </a:r>
            <a:r>
              <a:rPr lang="en-US" dirty="0"/>
              <a:t> </a:t>
            </a:r>
          </a:p>
          <a:p>
            <a:r>
              <a:rPr lang="en-US" dirty="0"/>
              <a:t>D: </a:t>
            </a:r>
            <a:r>
              <a:rPr lang="en-US" b="1" dirty="0"/>
              <a:t>Developing</a:t>
            </a:r>
            <a:r>
              <a:rPr lang="en-US" dirty="0"/>
              <a:t> </a:t>
            </a:r>
          </a:p>
          <a:p>
            <a:r>
              <a:rPr lang="en-US" dirty="0"/>
              <a:t>E: </a:t>
            </a:r>
            <a:r>
              <a:rPr lang="en-US" b="1" dirty="0"/>
              <a:t>Emerging</a:t>
            </a:r>
            <a:r>
              <a:rPr lang="en-US" dirty="0"/>
              <a:t> </a:t>
            </a:r>
          </a:p>
          <a:p>
            <a:endParaRPr lang="en-US" dirty="0" smtClean="0"/>
          </a:p>
          <a:p>
            <a:endParaRPr lang="en-US" dirty="0"/>
          </a:p>
        </p:txBody>
      </p:sp>
    </p:spTree>
    <p:extLst>
      <p:ext uri="{BB962C8B-B14F-4D97-AF65-F5344CB8AC3E}">
        <p14:creationId xmlns:p14="http://schemas.microsoft.com/office/powerpoint/2010/main" val="18803791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9908" y="334072"/>
            <a:ext cx="7729728" cy="1188720"/>
          </a:xfrm>
        </p:spPr>
        <p:txBody>
          <a:bodyPr/>
          <a:lstStyle/>
          <a:p>
            <a:r>
              <a:rPr lang="en-US" b="1" dirty="0" smtClean="0"/>
              <a:t>G</a:t>
            </a:r>
            <a:r>
              <a:rPr lang="en-US" b="1" cap="none" dirty="0" smtClean="0"/>
              <a:t>rading</a:t>
            </a:r>
            <a:r>
              <a:rPr lang="en-US" b="1" dirty="0" smtClean="0"/>
              <a:t> </a:t>
            </a:r>
            <a:endParaRPr lang="en-US" dirty="0"/>
          </a:p>
        </p:txBody>
      </p:sp>
      <p:sp>
        <p:nvSpPr>
          <p:cNvPr id="3" name="Rectangle 2"/>
          <p:cNvSpPr/>
          <p:nvPr/>
        </p:nvSpPr>
        <p:spPr>
          <a:xfrm>
            <a:off x="0" y="1746541"/>
            <a:ext cx="12276083" cy="3693319"/>
          </a:xfrm>
          <a:prstGeom prst="rect">
            <a:avLst/>
          </a:prstGeom>
        </p:spPr>
        <p:txBody>
          <a:bodyPr wrap="square">
            <a:spAutoFit/>
          </a:bodyPr>
          <a:lstStyle/>
          <a:p>
            <a:r>
              <a:rPr lang="en-US" dirty="0"/>
              <a:t>That assessment will be done through giving students motivational means including stickers, students work, other questions for getting points as a means of getting a certificate not marks</a:t>
            </a:r>
            <a:r>
              <a:rPr lang="en-US" dirty="0" smtClean="0"/>
              <a:t>.</a:t>
            </a:r>
          </a:p>
          <a:p>
            <a:r>
              <a:rPr lang="en-US" dirty="0"/>
              <a:t>Some assessment </a:t>
            </a:r>
            <a:r>
              <a:rPr lang="en-US" dirty="0" smtClean="0"/>
              <a:t>Questions:</a:t>
            </a:r>
          </a:p>
          <a:p>
            <a:endParaRPr lang="en-US" dirty="0" smtClean="0"/>
          </a:p>
          <a:p>
            <a:r>
              <a:rPr lang="en-US" b="1" dirty="0" smtClean="0"/>
              <a:t>Mastered</a:t>
            </a:r>
            <a:r>
              <a:rPr lang="en-US" dirty="0" smtClean="0"/>
              <a:t> </a:t>
            </a:r>
          </a:p>
          <a:p>
            <a:r>
              <a:rPr lang="en-US" dirty="0"/>
              <a:t>Asking the student to spell the word and write the sound that he feels as “shoulder </a:t>
            </a:r>
            <a:r>
              <a:rPr lang="en-US" dirty="0" smtClean="0"/>
              <a:t>“</a:t>
            </a:r>
          </a:p>
          <a:p>
            <a:endParaRPr lang="en-US" dirty="0"/>
          </a:p>
          <a:p>
            <a:r>
              <a:rPr lang="en-US" b="1" dirty="0" smtClean="0"/>
              <a:t>Developing</a:t>
            </a:r>
            <a:r>
              <a:rPr lang="en-US" dirty="0" smtClean="0"/>
              <a:t> </a:t>
            </a:r>
          </a:p>
          <a:p>
            <a:r>
              <a:rPr lang="en-US" dirty="0"/>
              <a:t>Asking students to spell the word” nose </a:t>
            </a:r>
            <a:r>
              <a:rPr lang="en-US" dirty="0" smtClean="0"/>
              <a:t>“</a:t>
            </a:r>
          </a:p>
          <a:p>
            <a:endParaRPr lang="en-US" dirty="0"/>
          </a:p>
          <a:p>
            <a:r>
              <a:rPr lang="en-US" b="1" dirty="0" smtClean="0"/>
              <a:t>Emerging</a:t>
            </a:r>
            <a:r>
              <a:rPr lang="en-US" dirty="0" smtClean="0"/>
              <a:t> </a:t>
            </a:r>
          </a:p>
          <a:p>
            <a:r>
              <a:rPr lang="en-US" dirty="0"/>
              <a:t>I read the word as “ eyes “ and then ask the student to repeat it again</a:t>
            </a:r>
          </a:p>
          <a:p>
            <a:endParaRPr lang="en-US" dirty="0"/>
          </a:p>
        </p:txBody>
      </p:sp>
    </p:spTree>
    <p:extLst>
      <p:ext uri="{BB962C8B-B14F-4D97-AF65-F5344CB8AC3E}">
        <p14:creationId xmlns:p14="http://schemas.microsoft.com/office/powerpoint/2010/main" val="12438704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7356" y="323561"/>
            <a:ext cx="7729728" cy="1188720"/>
          </a:xfrm>
        </p:spPr>
        <p:txBody>
          <a:bodyPr/>
          <a:lstStyle/>
          <a:p>
            <a:r>
              <a:rPr lang="en-US" b="1" dirty="0"/>
              <a:t>T</a:t>
            </a:r>
            <a:r>
              <a:rPr lang="en-US" b="1" cap="none" dirty="0"/>
              <a:t>he</a:t>
            </a:r>
            <a:r>
              <a:rPr lang="en-US" b="1" dirty="0"/>
              <a:t> f</a:t>
            </a:r>
            <a:r>
              <a:rPr lang="en-US" b="1" cap="none" dirty="0"/>
              <a:t>irst</a:t>
            </a:r>
            <a:r>
              <a:rPr lang="en-US" b="1" dirty="0"/>
              <a:t> o</a:t>
            </a:r>
            <a:r>
              <a:rPr lang="en-US" b="1" cap="none" dirty="0"/>
              <a:t>utcome</a:t>
            </a:r>
            <a:r>
              <a:rPr lang="en-US" b="1" dirty="0"/>
              <a:t> (L</a:t>
            </a:r>
            <a:r>
              <a:rPr lang="en-US" b="1" cap="none" dirty="0"/>
              <a:t>iteracy</a:t>
            </a:r>
            <a:r>
              <a:rPr lang="en-US" b="1" dirty="0"/>
              <a:t> </a:t>
            </a:r>
            <a:r>
              <a:rPr lang="en-US" b="1" dirty="0" smtClean="0"/>
              <a:t>2)</a:t>
            </a:r>
            <a:endParaRPr lang="en-US" dirty="0"/>
          </a:p>
        </p:txBody>
      </p:sp>
      <p:sp>
        <p:nvSpPr>
          <p:cNvPr id="3" name="Rectangle 2"/>
          <p:cNvSpPr/>
          <p:nvPr/>
        </p:nvSpPr>
        <p:spPr>
          <a:xfrm>
            <a:off x="357352" y="2042425"/>
            <a:ext cx="11235557" cy="4524315"/>
          </a:xfrm>
          <a:prstGeom prst="rect">
            <a:avLst/>
          </a:prstGeom>
        </p:spPr>
        <p:txBody>
          <a:bodyPr wrap="square">
            <a:spAutoFit/>
          </a:bodyPr>
          <a:lstStyle/>
          <a:p>
            <a:pPr algn="ctr"/>
            <a:r>
              <a:rPr lang="en-US" b="1" dirty="0"/>
              <a:t>First: summative assessment </a:t>
            </a:r>
            <a:endParaRPr lang="en-US" dirty="0"/>
          </a:p>
          <a:p>
            <a:pPr marL="342900" indent="-342900">
              <a:buAutoNum type="arabicPeriod"/>
            </a:pPr>
            <a:endParaRPr lang="en-US" dirty="0" smtClean="0"/>
          </a:p>
          <a:p>
            <a:pPr marL="342900" indent="-342900">
              <a:buAutoNum type="arabicPeriod"/>
            </a:pPr>
            <a:r>
              <a:rPr lang="en-US" dirty="0" smtClean="0"/>
              <a:t>Type </a:t>
            </a:r>
            <a:r>
              <a:rPr lang="en-US" dirty="0"/>
              <a:t>of assessment: Summative Assessment </a:t>
            </a:r>
            <a:endParaRPr lang="en-US" dirty="0" smtClean="0"/>
          </a:p>
          <a:p>
            <a:pPr marL="342900" indent="-342900">
              <a:buAutoNum type="arabicPeriod"/>
            </a:pPr>
            <a:r>
              <a:rPr lang="en-US" dirty="0" smtClean="0"/>
              <a:t>Thematic </a:t>
            </a:r>
            <a:r>
              <a:rPr lang="en-US" dirty="0"/>
              <a:t>Unit:  My Body and My Five Senses </a:t>
            </a:r>
            <a:endParaRPr lang="en-US" dirty="0" smtClean="0"/>
          </a:p>
          <a:p>
            <a:pPr marL="342900" indent="-342900">
              <a:buAutoNum type="arabicPeriod"/>
            </a:pPr>
            <a:r>
              <a:rPr lang="en-US" dirty="0" smtClean="0"/>
              <a:t>Subject </a:t>
            </a:r>
            <a:r>
              <a:rPr lang="en-US" dirty="0"/>
              <a:t>Area: Literacy </a:t>
            </a:r>
            <a:endParaRPr lang="en-US" dirty="0" smtClean="0"/>
          </a:p>
          <a:p>
            <a:pPr marL="342900" indent="-342900">
              <a:buAutoNum type="arabicPeriod"/>
            </a:pPr>
            <a:r>
              <a:rPr lang="en-US" dirty="0" smtClean="0"/>
              <a:t>ADEC</a:t>
            </a:r>
            <a:r>
              <a:rPr lang="en-US" dirty="0"/>
              <a:t>: KLLK2: Recognize sequence of letters in </a:t>
            </a:r>
            <a:r>
              <a:rPr lang="en-US" dirty="0" smtClean="0"/>
              <a:t>words</a:t>
            </a:r>
          </a:p>
          <a:p>
            <a:pPr marL="342900" indent="-342900">
              <a:buAutoNum type="arabicPeriod"/>
            </a:pPr>
            <a:endParaRPr lang="en-US" dirty="0"/>
          </a:p>
          <a:p>
            <a:r>
              <a:rPr lang="en-US" dirty="0"/>
              <a:t>The teacher will assess students through asking them some questions using a number of different  levels of questions  to meet the various levels in the class as not all the children at the same level  as follow</a:t>
            </a:r>
            <a:r>
              <a:rPr lang="en-US" dirty="0" smtClean="0"/>
              <a:t>:</a:t>
            </a:r>
          </a:p>
          <a:p>
            <a:endParaRPr lang="en-US" dirty="0"/>
          </a:p>
          <a:p>
            <a:r>
              <a:rPr lang="en-US" dirty="0"/>
              <a:t>M: </a:t>
            </a:r>
            <a:r>
              <a:rPr lang="en-US" b="1" dirty="0"/>
              <a:t>Mastered</a:t>
            </a:r>
            <a:r>
              <a:rPr lang="en-US" dirty="0"/>
              <a:t> </a:t>
            </a:r>
          </a:p>
          <a:p>
            <a:r>
              <a:rPr lang="en-US" dirty="0"/>
              <a:t>D: </a:t>
            </a:r>
            <a:r>
              <a:rPr lang="en-US" b="1" dirty="0"/>
              <a:t>Developing</a:t>
            </a:r>
            <a:r>
              <a:rPr lang="en-US" dirty="0"/>
              <a:t> </a:t>
            </a:r>
          </a:p>
          <a:p>
            <a:r>
              <a:rPr lang="en-US" dirty="0"/>
              <a:t>E: </a:t>
            </a:r>
            <a:r>
              <a:rPr lang="en-US" b="1" dirty="0"/>
              <a:t>Emerging</a:t>
            </a:r>
            <a:r>
              <a:rPr lang="en-US" dirty="0"/>
              <a:t> </a:t>
            </a:r>
          </a:p>
          <a:p>
            <a:endParaRPr lang="en-US" dirty="0"/>
          </a:p>
          <a:p>
            <a:r>
              <a:rPr lang="en-US" dirty="0"/>
              <a:t>That all was done through identifying the grading and some questions </a:t>
            </a:r>
          </a:p>
          <a:p>
            <a:endParaRPr lang="en-US" dirty="0"/>
          </a:p>
        </p:txBody>
      </p:sp>
    </p:spTree>
    <p:extLst>
      <p:ext uri="{BB962C8B-B14F-4D97-AF65-F5344CB8AC3E}">
        <p14:creationId xmlns:p14="http://schemas.microsoft.com/office/powerpoint/2010/main" val="15721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9908" y="334072"/>
            <a:ext cx="7729728" cy="1188720"/>
          </a:xfrm>
        </p:spPr>
        <p:txBody>
          <a:bodyPr/>
          <a:lstStyle/>
          <a:p>
            <a:r>
              <a:rPr lang="en-US" b="1" dirty="0" smtClean="0"/>
              <a:t>G</a:t>
            </a:r>
            <a:r>
              <a:rPr lang="en-US" b="1" cap="none" dirty="0" smtClean="0"/>
              <a:t>rading</a:t>
            </a:r>
            <a:r>
              <a:rPr lang="en-US" b="1" dirty="0" smtClean="0"/>
              <a:t> </a:t>
            </a:r>
            <a:endParaRPr lang="en-US" dirty="0"/>
          </a:p>
        </p:txBody>
      </p:sp>
      <p:sp>
        <p:nvSpPr>
          <p:cNvPr id="4" name="Rectangle 3"/>
          <p:cNvSpPr/>
          <p:nvPr/>
        </p:nvSpPr>
        <p:spPr>
          <a:xfrm>
            <a:off x="189186" y="1522792"/>
            <a:ext cx="11803117" cy="3693319"/>
          </a:xfrm>
          <a:prstGeom prst="rect">
            <a:avLst/>
          </a:prstGeom>
        </p:spPr>
        <p:txBody>
          <a:bodyPr wrap="square">
            <a:spAutoFit/>
          </a:bodyPr>
          <a:lstStyle/>
          <a:p>
            <a:r>
              <a:rPr lang="en-US" dirty="0"/>
              <a:t>The teacher  will use this  assessment from scale to choose her instructions on the needs of the children in her class</a:t>
            </a:r>
            <a:r>
              <a:rPr lang="en-US" dirty="0" smtClean="0"/>
              <a:t>. Even </a:t>
            </a:r>
            <a:r>
              <a:rPr lang="en-US" dirty="0"/>
              <a:t>grading according to the levels of students. If the student picked all the answers, he will get the full mark and if the child got half of the questions, he or she will get half of the mark and so on</a:t>
            </a:r>
            <a:r>
              <a:rPr lang="en-US" dirty="0" smtClean="0"/>
              <a:t>.</a:t>
            </a:r>
          </a:p>
          <a:p>
            <a:r>
              <a:rPr lang="en-US" b="1" dirty="0"/>
              <a:t>Some assessment Questions </a:t>
            </a:r>
            <a:endParaRPr lang="en-US" dirty="0"/>
          </a:p>
          <a:p>
            <a:endParaRPr lang="en-US" dirty="0"/>
          </a:p>
          <a:p>
            <a:r>
              <a:rPr lang="en-US" b="1" dirty="0"/>
              <a:t>Mastered</a:t>
            </a:r>
            <a:r>
              <a:rPr lang="en-US" dirty="0"/>
              <a:t> </a:t>
            </a:r>
          </a:p>
          <a:p>
            <a:r>
              <a:rPr lang="en-US" dirty="0"/>
              <a:t>How many sounds do you hear in the word “ Hand </a:t>
            </a:r>
            <a:r>
              <a:rPr lang="en-US" dirty="0" smtClean="0"/>
              <a:t>“</a:t>
            </a:r>
          </a:p>
          <a:p>
            <a:endParaRPr lang="en-US" dirty="0"/>
          </a:p>
          <a:p>
            <a:r>
              <a:rPr lang="en-US" b="1" dirty="0"/>
              <a:t>Developing</a:t>
            </a:r>
            <a:r>
              <a:rPr lang="en-US" dirty="0"/>
              <a:t> </a:t>
            </a:r>
          </a:p>
          <a:p>
            <a:r>
              <a:rPr lang="en-US" dirty="0"/>
              <a:t>What sound do you hear at the beginning of the word  “ touch </a:t>
            </a:r>
            <a:r>
              <a:rPr lang="en-US" dirty="0" smtClean="0"/>
              <a:t>“?</a:t>
            </a:r>
          </a:p>
          <a:p>
            <a:endParaRPr lang="en-US" dirty="0"/>
          </a:p>
          <a:p>
            <a:r>
              <a:rPr lang="en-US" b="1" dirty="0"/>
              <a:t>Emerging</a:t>
            </a:r>
            <a:r>
              <a:rPr lang="en-US" dirty="0"/>
              <a:t> </a:t>
            </a:r>
          </a:p>
          <a:p>
            <a:r>
              <a:rPr lang="en-US" dirty="0"/>
              <a:t>What is the last sound did you hear “ hear “?</a:t>
            </a:r>
          </a:p>
        </p:txBody>
      </p:sp>
      <p:sp>
        <p:nvSpPr>
          <p:cNvPr id="5" name="Rectangle 4"/>
          <p:cNvSpPr/>
          <p:nvPr/>
        </p:nvSpPr>
        <p:spPr>
          <a:xfrm>
            <a:off x="105103" y="5397418"/>
            <a:ext cx="12086897" cy="923330"/>
          </a:xfrm>
          <a:prstGeom prst="rect">
            <a:avLst/>
          </a:prstGeom>
        </p:spPr>
        <p:txBody>
          <a:bodyPr wrap="square">
            <a:spAutoFit/>
          </a:bodyPr>
          <a:lstStyle/>
          <a:p>
            <a:r>
              <a:rPr lang="en-US" dirty="0"/>
              <a:t>Here the question identifies the level of students.  And finally, I ask students that “ You need to think about how many sounds you hear in the word “ Body Parts “ and then ask them a question” What sound do you hear at first. Next and last?” Upon the student's answers, I put the mark and then identify the students level whether it was “M, D or E”</a:t>
            </a:r>
          </a:p>
        </p:txBody>
      </p:sp>
    </p:spTree>
    <p:extLst>
      <p:ext uri="{BB962C8B-B14F-4D97-AF65-F5344CB8AC3E}">
        <p14:creationId xmlns:p14="http://schemas.microsoft.com/office/powerpoint/2010/main" val="7849198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7356" y="323561"/>
            <a:ext cx="7729728" cy="1188720"/>
          </a:xfrm>
        </p:spPr>
        <p:txBody>
          <a:bodyPr/>
          <a:lstStyle/>
          <a:p>
            <a:r>
              <a:rPr lang="en-US" b="1" dirty="0"/>
              <a:t>T</a:t>
            </a:r>
            <a:r>
              <a:rPr lang="en-US" b="1" cap="none" dirty="0"/>
              <a:t>he</a:t>
            </a:r>
            <a:r>
              <a:rPr lang="en-US" b="1" dirty="0"/>
              <a:t> f</a:t>
            </a:r>
            <a:r>
              <a:rPr lang="en-US" b="1" cap="none" dirty="0"/>
              <a:t>irst</a:t>
            </a:r>
            <a:r>
              <a:rPr lang="en-US" b="1" dirty="0"/>
              <a:t> o</a:t>
            </a:r>
            <a:r>
              <a:rPr lang="en-US" b="1" cap="none" dirty="0"/>
              <a:t>utcome</a:t>
            </a:r>
            <a:r>
              <a:rPr lang="en-US" b="1" dirty="0"/>
              <a:t> (L</a:t>
            </a:r>
            <a:r>
              <a:rPr lang="en-US" b="1" cap="none" dirty="0"/>
              <a:t>iteracy</a:t>
            </a:r>
            <a:r>
              <a:rPr lang="en-US" b="1" dirty="0"/>
              <a:t> </a:t>
            </a:r>
            <a:r>
              <a:rPr lang="en-US" b="1" dirty="0" smtClean="0"/>
              <a:t>2)</a:t>
            </a:r>
            <a:endParaRPr lang="en-US" dirty="0"/>
          </a:p>
        </p:txBody>
      </p:sp>
      <p:sp>
        <p:nvSpPr>
          <p:cNvPr id="4" name="Rectangle 3"/>
          <p:cNvSpPr/>
          <p:nvPr/>
        </p:nvSpPr>
        <p:spPr>
          <a:xfrm>
            <a:off x="225308" y="1386156"/>
            <a:ext cx="11861590" cy="5693866"/>
          </a:xfrm>
          <a:prstGeom prst="rect">
            <a:avLst/>
          </a:prstGeom>
        </p:spPr>
        <p:txBody>
          <a:bodyPr wrap="square">
            <a:spAutoFit/>
          </a:bodyPr>
          <a:lstStyle/>
          <a:p>
            <a:pPr algn="just">
              <a:lnSpc>
                <a:spcPct val="200000"/>
              </a:lnSpc>
              <a:spcAft>
                <a:spcPts val="1000"/>
              </a:spcAft>
            </a:pPr>
            <a:r>
              <a:rPr lang="en-US" b="1" dirty="0">
                <a:latin typeface="Times New Roman" charset="0"/>
                <a:ea typeface="Calibri" charset="0"/>
                <a:cs typeface="Arial" charset="0"/>
              </a:rPr>
              <a:t>Second Formative Assessment </a:t>
            </a:r>
            <a:endParaRPr lang="en-US" b="1" dirty="0" smtClean="0">
              <a:latin typeface="Times New Roman" charset="0"/>
              <a:ea typeface="Calibri" charset="0"/>
              <a:cs typeface="Arial" charset="0"/>
            </a:endParaRPr>
          </a:p>
          <a:p>
            <a:pPr marL="342900" indent="-342900" algn="just">
              <a:lnSpc>
                <a:spcPct val="200000"/>
              </a:lnSpc>
              <a:spcAft>
                <a:spcPts val="1000"/>
              </a:spcAft>
              <a:buAutoNum type="arabicPeriod"/>
            </a:pPr>
            <a:r>
              <a:rPr lang="en-US" sz="1600" dirty="0" smtClean="0">
                <a:latin typeface="Calibri" charset="0"/>
                <a:ea typeface="Calibri" charset="0"/>
                <a:cs typeface="Arial" charset="0"/>
              </a:rPr>
              <a:t>Type </a:t>
            </a:r>
            <a:r>
              <a:rPr lang="en-US" sz="1600" dirty="0">
                <a:latin typeface="Calibri" charset="0"/>
                <a:ea typeface="Calibri" charset="0"/>
                <a:cs typeface="Arial" charset="0"/>
              </a:rPr>
              <a:t>of assessment: Formative Assessment </a:t>
            </a:r>
            <a:endParaRPr lang="en-US" sz="1600" dirty="0" smtClean="0">
              <a:latin typeface="Calibri" charset="0"/>
              <a:ea typeface="Calibri" charset="0"/>
              <a:cs typeface="Arial" charset="0"/>
            </a:endParaRPr>
          </a:p>
          <a:p>
            <a:pPr marL="342900" indent="-342900" algn="just">
              <a:lnSpc>
                <a:spcPct val="200000"/>
              </a:lnSpc>
              <a:spcAft>
                <a:spcPts val="1000"/>
              </a:spcAft>
              <a:buAutoNum type="arabicPeriod"/>
            </a:pPr>
            <a:r>
              <a:rPr lang="en-US" sz="1600" dirty="0" smtClean="0">
                <a:latin typeface="Calibri" charset="0"/>
                <a:ea typeface="Calibri" charset="0"/>
                <a:cs typeface="Arial" charset="0"/>
              </a:rPr>
              <a:t>2</a:t>
            </a:r>
            <a:r>
              <a:rPr lang="en-US" sz="1600" dirty="0">
                <a:latin typeface="Calibri" charset="0"/>
                <a:ea typeface="Calibri" charset="0"/>
                <a:cs typeface="Arial" charset="0"/>
              </a:rPr>
              <a:t>.    Thematic Unit:  My Body and My Five Senses </a:t>
            </a:r>
            <a:endParaRPr lang="en-US" sz="1600" dirty="0" smtClean="0">
              <a:latin typeface="Calibri" charset="0"/>
              <a:ea typeface="Calibri" charset="0"/>
              <a:cs typeface="Arial" charset="0"/>
            </a:endParaRPr>
          </a:p>
          <a:p>
            <a:pPr marL="342900" indent="-342900" algn="just">
              <a:lnSpc>
                <a:spcPct val="200000"/>
              </a:lnSpc>
              <a:spcAft>
                <a:spcPts val="1000"/>
              </a:spcAft>
              <a:buAutoNum type="arabicPeriod"/>
            </a:pPr>
            <a:r>
              <a:rPr lang="en-US" sz="1600" dirty="0" smtClean="0">
                <a:latin typeface="Calibri" charset="0"/>
                <a:ea typeface="Calibri" charset="0"/>
                <a:cs typeface="Arial" charset="0"/>
              </a:rPr>
              <a:t>3</a:t>
            </a:r>
            <a:r>
              <a:rPr lang="en-US" sz="1600" dirty="0">
                <a:latin typeface="Calibri" charset="0"/>
                <a:ea typeface="Calibri" charset="0"/>
                <a:cs typeface="Arial" charset="0"/>
              </a:rPr>
              <a:t>.    Subject Area: Literacy </a:t>
            </a:r>
            <a:endParaRPr lang="en-US" sz="1600" dirty="0" smtClean="0">
              <a:latin typeface="Calibri" charset="0"/>
              <a:ea typeface="Calibri" charset="0"/>
              <a:cs typeface="Arial" charset="0"/>
            </a:endParaRPr>
          </a:p>
          <a:p>
            <a:pPr marL="342900" indent="-342900" algn="just">
              <a:lnSpc>
                <a:spcPct val="200000"/>
              </a:lnSpc>
              <a:spcAft>
                <a:spcPts val="1000"/>
              </a:spcAft>
              <a:buAutoNum type="arabicPeriod"/>
            </a:pPr>
            <a:r>
              <a:rPr lang="en-US" sz="1600" dirty="0" smtClean="0">
                <a:latin typeface="Calibri" charset="0"/>
                <a:ea typeface="Calibri" charset="0"/>
                <a:cs typeface="Arial" charset="0"/>
              </a:rPr>
              <a:t>4</a:t>
            </a:r>
            <a:r>
              <a:rPr lang="en-US" sz="1600" dirty="0">
                <a:latin typeface="Calibri" charset="0"/>
                <a:ea typeface="Calibri" charset="0"/>
                <a:cs typeface="Arial" charset="0"/>
              </a:rPr>
              <a:t>.    ADEC: KLLK2: Recognize sequence of letters in </a:t>
            </a:r>
            <a:r>
              <a:rPr lang="en-US" sz="1600" dirty="0" smtClean="0">
                <a:latin typeface="Calibri" charset="0"/>
                <a:ea typeface="Calibri" charset="0"/>
                <a:cs typeface="Arial" charset="0"/>
              </a:rPr>
              <a:t>words</a:t>
            </a:r>
          </a:p>
          <a:p>
            <a:pPr algn="just">
              <a:lnSpc>
                <a:spcPct val="200000"/>
              </a:lnSpc>
              <a:spcAft>
                <a:spcPts val="1000"/>
              </a:spcAft>
            </a:pPr>
            <a:r>
              <a:rPr lang="en-US" sz="1600" dirty="0" smtClean="0">
                <a:latin typeface="Calibri" charset="0"/>
                <a:ea typeface="Calibri" charset="0"/>
                <a:cs typeface="Arial" charset="0"/>
              </a:rPr>
              <a:t>The </a:t>
            </a:r>
            <a:r>
              <a:rPr lang="en-US" sz="1600" dirty="0">
                <a:latin typeface="Calibri" charset="0"/>
                <a:ea typeface="Calibri" charset="0"/>
                <a:cs typeface="Arial" charset="0"/>
              </a:rPr>
              <a:t>teacher will assess students through asking them some questions  according to the different levels of students  as not all the children at the same level  as follow</a:t>
            </a:r>
            <a:r>
              <a:rPr lang="en-US" sz="1600" dirty="0" smtClean="0">
                <a:latin typeface="Calibri" charset="0"/>
                <a:ea typeface="Calibri" charset="0"/>
                <a:cs typeface="Arial" charset="0"/>
              </a:rPr>
              <a:t>:</a:t>
            </a:r>
          </a:p>
          <a:p>
            <a:r>
              <a:rPr lang="en-US" sz="1600" dirty="0"/>
              <a:t>M: </a:t>
            </a:r>
            <a:r>
              <a:rPr lang="en-US" sz="1600" b="1" dirty="0"/>
              <a:t>Mastered</a:t>
            </a:r>
            <a:r>
              <a:rPr lang="en-US" sz="1600" dirty="0"/>
              <a:t> </a:t>
            </a:r>
          </a:p>
          <a:p>
            <a:r>
              <a:rPr lang="en-US" sz="1600" dirty="0"/>
              <a:t>D: </a:t>
            </a:r>
            <a:r>
              <a:rPr lang="en-US" sz="1600" b="1" dirty="0"/>
              <a:t>Developing</a:t>
            </a:r>
            <a:r>
              <a:rPr lang="en-US" sz="1600" dirty="0"/>
              <a:t> </a:t>
            </a:r>
          </a:p>
          <a:p>
            <a:r>
              <a:rPr lang="en-US" sz="1600" dirty="0"/>
              <a:t>E: </a:t>
            </a:r>
            <a:r>
              <a:rPr lang="en-US" sz="1600" b="1" dirty="0"/>
              <a:t>Emerging</a:t>
            </a:r>
            <a:r>
              <a:rPr lang="en-US" sz="1600" dirty="0"/>
              <a:t> </a:t>
            </a:r>
          </a:p>
          <a:p>
            <a:pPr algn="just">
              <a:lnSpc>
                <a:spcPct val="200000"/>
              </a:lnSpc>
              <a:spcAft>
                <a:spcPts val="1000"/>
              </a:spcAft>
            </a:pPr>
            <a:endParaRPr lang="en-US" sz="1600" dirty="0">
              <a:effectLst/>
              <a:latin typeface="Calibri" charset="0"/>
              <a:ea typeface="Calibri" charset="0"/>
              <a:cs typeface="Arial" charset="0"/>
            </a:endParaRPr>
          </a:p>
        </p:txBody>
      </p:sp>
    </p:spTree>
    <p:extLst>
      <p:ext uri="{BB962C8B-B14F-4D97-AF65-F5344CB8AC3E}">
        <p14:creationId xmlns:p14="http://schemas.microsoft.com/office/powerpoint/2010/main" val="1403553821"/>
      </p:ext>
    </p:extLst>
  </p:cSld>
  <p:clrMapOvr>
    <a:masterClrMapping/>
  </p:clrMapOvr>
  <p:timing>
    <p:tnLst>
      <p:par>
        <p:cTn id="1" dur="indefinite" restart="never" nodeType="tmRoot"/>
      </p:par>
    </p:tnLst>
  </p:timing>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1851</TotalTime>
  <Words>2004</Words>
  <Application>Microsoft Macintosh PowerPoint</Application>
  <PresentationFormat>Widescreen</PresentationFormat>
  <Paragraphs>244</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Calibri</vt:lpstr>
      <vt:lpstr>Cambria</vt:lpstr>
      <vt:lpstr>Gill Sans MT</vt:lpstr>
      <vt:lpstr>Tahoma</vt:lpstr>
      <vt:lpstr>Times New Roman</vt:lpstr>
      <vt:lpstr>Arial</vt:lpstr>
      <vt:lpstr>Parcel</vt:lpstr>
      <vt:lpstr> Fatima Adel Aljunaibi H00247138 </vt:lpstr>
      <vt:lpstr>Introduction</vt:lpstr>
      <vt:lpstr>The first outcome (Literacy 1)</vt:lpstr>
      <vt:lpstr>Grading </vt:lpstr>
      <vt:lpstr>The first outcome (Literacy 1)</vt:lpstr>
      <vt:lpstr>Grading </vt:lpstr>
      <vt:lpstr>The first outcome (Literacy 2)</vt:lpstr>
      <vt:lpstr>Grading </vt:lpstr>
      <vt:lpstr>The first outcome (Literacy 2)</vt:lpstr>
      <vt:lpstr>Grading </vt:lpstr>
      <vt:lpstr>The first outcome (Literacy 3)</vt:lpstr>
      <vt:lpstr>Grading </vt:lpstr>
      <vt:lpstr>The first outcome (Literacy 3)</vt:lpstr>
      <vt:lpstr>The first outcome (Literacy 3)</vt:lpstr>
      <vt:lpstr>Math  </vt:lpstr>
      <vt:lpstr>Math</vt:lpstr>
      <vt:lpstr>Math</vt:lpstr>
      <vt:lpstr>Math</vt:lpstr>
      <vt:lpstr>Math</vt:lpstr>
      <vt:lpstr>Math</vt:lpstr>
      <vt:lpstr>Math</vt:lpstr>
      <vt:lpstr>Math</vt:lpstr>
      <vt:lpstr>References</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Fatima Adel Aljunaibi H00247138 </dc:title>
  <dc:creator>Fatima Adel Abdulla Khamis Aljneibi(H00247138)</dc:creator>
  <cp:lastModifiedBy>Fatima Adel Abdulla Khamis Aljneibi(H00247138)</cp:lastModifiedBy>
  <cp:revision>19</cp:revision>
  <dcterms:created xsi:type="dcterms:W3CDTF">2017-05-02T08:07:44Z</dcterms:created>
  <dcterms:modified xsi:type="dcterms:W3CDTF">2017-05-03T15:00:07Z</dcterms:modified>
</cp:coreProperties>
</file>